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359" r:id="rId3"/>
    <p:sldId id="342" r:id="rId4"/>
    <p:sldId id="340" r:id="rId5"/>
    <p:sldId id="341" r:id="rId6"/>
    <p:sldId id="296" r:id="rId7"/>
    <p:sldId id="260" r:id="rId8"/>
    <p:sldId id="264" r:id="rId9"/>
    <p:sldId id="267" r:id="rId10"/>
    <p:sldId id="266" r:id="rId11"/>
    <p:sldId id="291" r:id="rId12"/>
    <p:sldId id="268" r:id="rId13"/>
    <p:sldId id="355" r:id="rId14"/>
    <p:sldId id="314" r:id="rId15"/>
    <p:sldId id="315" r:id="rId16"/>
    <p:sldId id="317" r:id="rId17"/>
    <p:sldId id="316" r:id="rId18"/>
    <p:sldId id="327" r:id="rId19"/>
    <p:sldId id="333" r:id="rId20"/>
    <p:sldId id="332" r:id="rId21"/>
    <p:sldId id="318" r:id="rId22"/>
    <p:sldId id="319" r:id="rId23"/>
    <p:sldId id="320" r:id="rId24"/>
    <p:sldId id="336" r:id="rId25"/>
    <p:sldId id="328" r:id="rId26"/>
    <p:sldId id="337" r:id="rId27"/>
    <p:sldId id="321" r:id="rId28"/>
    <p:sldId id="322" r:id="rId29"/>
    <p:sldId id="323" r:id="rId30"/>
    <p:sldId id="329" r:id="rId31"/>
    <p:sldId id="338" r:id="rId32"/>
    <p:sldId id="339" r:id="rId33"/>
    <p:sldId id="351" r:id="rId34"/>
    <p:sldId id="353" r:id="rId35"/>
    <p:sldId id="354" r:id="rId36"/>
    <p:sldId id="352" r:id="rId37"/>
    <p:sldId id="324" r:id="rId38"/>
    <p:sldId id="325" r:id="rId39"/>
    <p:sldId id="302" r:id="rId40"/>
    <p:sldId id="343" r:id="rId41"/>
    <p:sldId id="344" r:id="rId42"/>
    <p:sldId id="356" r:id="rId43"/>
    <p:sldId id="305" r:id="rId44"/>
    <p:sldId id="346" r:id="rId45"/>
    <p:sldId id="347" r:id="rId46"/>
    <p:sldId id="348" r:id="rId47"/>
    <p:sldId id="335" r:id="rId48"/>
    <p:sldId id="349" r:id="rId49"/>
    <p:sldId id="350" r:id="rId50"/>
    <p:sldId id="292" r:id="rId51"/>
    <p:sldId id="331" r:id="rId52"/>
    <p:sldId id="313" r:id="rId53"/>
    <p:sldId id="306" r:id="rId54"/>
    <p:sldId id="269" r:id="rId55"/>
    <p:sldId id="275" r:id="rId56"/>
    <p:sldId id="290" r:id="rId57"/>
    <p:sldId id="276" r:id="rId58"/>
    <p:sldId id="282" r:id="rId59"/>
    <p:sldId id="289" r:id="rId60"/>
    <p:sldId id="357" r:id="rId61"/>
    <p:sldId id="277" r:id="rId62"/>
    <p:sldId id="326" r:id="rId63"/>
    <p:sldId id="310" r:id="rId64"/>
    <p:sldId id="358" r:id="rId65"/>
    <p:sldId id="29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71941" autoAdjust="0"/>
  </p:normalViewPr>
  <p:slideViewPr>
    <p:cSldViewPr snapToGrid="0">
      <p:cViewPr varScale="1">
        <p:scale>
          <a:sx n="82" d="100"/>
          <a:sy n="82" d="100"/>
        </p:scale>
        <p:origin x="16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20120907\AppData\Local\Microsoft\Windows\INetCache\Content.Outlook\ZFQGWP1J\WK%20survey%20results%20_community%20forum%209.11.22%20(0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20120907\AppData\Local\Microsoft\Windows\INetCache\Content.Outlook\ZFQGWP1J\WK%20survey%20results%20_community%20forum%209.11.22%20(0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20120907\AppData\Local\Microsoft\Windows\INetCache\Content.Outlook\ZFQGWP1J\WK%20survey%20results%20_community%20forum%209.11.22%20(00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_Staff%20UserData\Shakara.Liddelow-Hunt\stats%20for%20depthealth.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chr\file%20workspace\Research%20Focus%20Areas\Brain%20and%20Behaviour\Youth%20Mental%20Health\Walken%20Katatdjn\LGBTIQ%20Aboriginal%20and%20Torres%20Strait%20Islander%20SEWB\Phase%202%20Community%20Forum\WK%20survey%20results%20_community%20forum%209.11.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Location</a:t>
            </a:r>
            <a:r>
              <a:rPr lang="en-US" sz="1600" baseline="0" dirty="0"/>
              <a:t> (state)</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Sheet1!$B$52</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29-4418-871F-26F56F6C89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29-4418-871F-26F56F6C89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29-4418-871F-26F56F6C89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29-4418-871F-26F56F6C89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29-4418-871F-26F56F6C89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129-4418-871F-26F56F6C890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29-4418-871F-26F56F6C890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129-4418-871F-26F56F6C8908}"/>
              </c:ext>
            </c:extLst>
          </c:dPt>
          <c:cat>
            <c:strRef>
              <c:f>Sheet1!$A$53:$A$60</c:f>
              <c:strCache>
                <c:ptCount val="8"/>
                <c:pt idx="0">
                  <c:v>NSW</c:v>
                </c:pt>
                <c:pt idx="1">
                  <c:v>Qld</c:v>
                </c:pt>
                <c:pt idx="2">
                  <c:v>Vic</c:v>
                </c:pt>
                <c:pt idx="3">
                  <c:v>WA</c:v>
                </c:pt>
                <c:pt idx="4">
                  <c:v>SA</c:v>
                </c:pt>
                <c:pt idx="5">
                  <c:v>NT</c:v>
                </c:pt>
                <c:pt idx="6">
                  <c:v>Tas</c:v>
                </c:pt>
                <c:pt idx="7">
                  <c:v>ACT</c:v>
                </c:pt>
              </c:strCache>
            </c:strRef>
          </c:cat>
          <c:val>
            <c:numRef>
              <c:f>Sheet1!$B$53:$B$60</c:f>
              <c:numCache>
                <c:formatCode>General</c:formatCode>
                <c:ptCount val="8"/>
                <c:pt idx="0">
                  <c:v>35</c:v>
                </c:pt>
                <c:pt idx="1">
                  <c:v>27.7</c:v>
                </c:pt>
                <c:pt idx="2">
                  <c:v>14.1</c:v>
                </c:pt>
                <c:pt idx="3">
                  <c:v>11</c:v>
                </c:pt>
                <c:pt idx="4">
                  <c:v>5.4</c:v>
                </c:pt>
                <c:pt idx="5">
                  <c:v>3</c:v>
                </c:pt>
                <c:pt idx="6">
                  <c:v>2.6</c:v>
                </c:pt>
                <c:pt idx="7">
                  <c:v>1.2</c:v>
                </c:pt>
              </c:numCache>
            </c:numRef>
          </c:val>
          <c:extLst>
            <c:ext xmlns:c16="http://schemas.microsoft.com/office/drawing/2014/chart" uri="{C3380CC4-5D6E-409C-BE32-E72D297353CC}">
              <c16:uniqueId val="{00000010-3129-4418-871F-26F56F6C89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In general, how much do LGBTQA+ health services know about working with Aboriginal and Torres Strait Islander people?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'LGBTQ+ service experiences'!$H$65:$H$69</c:f>
              <c:strCache>
                <c:ptCount val="5"/>
                <c:pt idx="0">
                  <c:v>.00</c:v>
                </c:pt>
                <c:pt idx="1">
                  <c:v>1.00</c:v>
                </c:pt>
                <c:pt idx="2">
                  <c:v>2.00</c:v>
                </c:pt>
                <c:pt idx="3">
                  <c:v>3.00</c:v>
                </c:pt>
                <c:pt idx="4">
                  <c:v>4.00</c:v>
                </c:pt>
              </c:strCache>
            </c:strRef>
          </c:cat>
          <c:val>
            <c:numRef>
              <c:f>'LGBTQ+ service experiences'!$I$65:$I$69</c:f>
              <c:numCache>
                <c:formatCode>###0.0</c:formatCode>
                <c:ptCount val="5"/>
                <c:pt idx="0">
                  <c:v>5.4347826086956523</c:v>
                </c:pt>
                <c:pt idx="1">
                  <c:v>29.347826086956523</c:v>
                </c:pt>
                <c:pt idx="2">
                  <c:v>27.173913043478258</c:v>
                </c:pt>
                <c:pt idx="3">
                  <c:v>33.695652173913047</c:v>
                </c:pt>
                <c:pt idx="4">
                  <c:v>4.3478260869565215</c:v>
                </c:pt>
              </c:numCache>
            </c:numRef>
          </c:val>
          <c:extLst>
            <c:ext xmlns:c16="http://schemas.microsoft.com/office/drawing/2014/chart" uri="{C3380CC4-5D6E-409C-BE32-E72D297353CC}">
              <c16:uniqueId val="{00000000-F72F-4F3A-8B27-C104850C7554}"/>
            </c:ext>
          </c:extLst>
        </c:ser>
        <c:dLbls>
          <c:showLegendKey val="0"/>
          <c:showVal val="0"/>
          <c:showCatName val="0"/>
          <c:showSerName val="0"/>
          <c:showPercent val="0"/>
          <c:showBubbleSize val="0"/>
        </c:dLbls>
        <c:gapWidth val="219"/>
        <c:overlap val="-27"/>
        <c:axId val="823155432"/>
        <c:axId val="823155760"/>
      </c:barChart>
      <c:catAx>
        <c:axId val="823155432"/>
        <c:scaling>
          <c:orientation val="minMax"/>
        </c:scaling>
        <c:delete val="1"/>
        <c:axPos val="b"/>
        <c:numFmt formatCode="General" sourceLinked="1"/>
        <c:majorTickMark val="none"/>
        <c:minorTickMark val="none"/>
        <c:tickLblPos val="nextTo"/>
        <c:crossAx val="823155760"/>
        <c:crosses val="autoZero"/>
        <c:auto val="1"/>
        <c:lblAlgn val="ctr"/>
        <c:lblOffset val="100"/>
        <c:noMultiLvlLbl val="0"/>
      </c:catAx>
      <c:valAx>
        <c:axId val="82315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15543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Use'!$H$15:$H$16</c:f>
              <c:strCache>
                <c:ptCount val="2"/>
                <c:pt idx="0">
                  <c:v>Have ever used an LGBTQA+ health service?</c:v>
                </c:pt>
                <c:pt idx="1">
                  <c:v>Would most like to go to LGBTQA+ health services for health care</c:v>
                </c:pt>
              </c:strCache>
            </c:strRef>
          </c:cat>
          <c:val>
            <c:numRef>
              <c:f>'Service Use'!$I$15:$I$16</c:f>
              <c:numCache>
                <c:formatCode>###0.0</c:formatCode>
                <c:ptCount val="2"/>
                <c:pt idx="0">
                  <c:v>21.767241379310345</c:v>
                </c:pt>
                <c:pt idx="1">
                  <c:v>36.643026004728128</c:v>
                </c:pt>
              </c:numCache>
            </c:numRef>
          </c:val>
          <c:extLst>
            <c:ext xmlns:c16="http://schemas.microsoft.com/office/drawing/2014/chart" uri="{C3380CC4-5D6E-409C-BE32-E72D297353CC}">
              <c16:uniqueId val="{00000000-2886-434F-807A-959C63AC6E3B}"/>
            </c:ext>
          </c:extLst>
        </c:ser>
        <c:dLbls>
          <c:dLblPos val="outEnd"/>
          <c:showLegendKey val="0"/>
          <c:showVal val="1"/>
          <c:showCatName val="0"/>
          <c:showSerName val="0"/>
          <c:showPercent val="0"/>
          <c:showBubbleSize val="0"/>
        </c:dLbls>
        <c:gapWidth val="182"/>
        <c:axId val="775739552"/>
        <c:axId val="775734632"/>
      </c:barChart>
      <c:catAx>
        <c:axId val="77573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5734632"/>
        <c:crosses val="autoZero"/>
        <c:auto val="1"/>
        <c:lblAlgn val="ctr"/>
        <c:lblOffset val="100"/>
        <c:noMultiLvlLbl val="0"/>
      </c:catAx>
      <c:valAx>
        <c:axId val="775734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73955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 health service exp. '!$A$214:$A$220</c:f>
              <c:strCache>
                <c:ptCount val="7"/>
                <c:pt idx="0">
                  <c:v>I usually don't tell them that I am Aboriginal and/or Torres Strait Islander LGBTQA+ because I don't think it is important to tell them</c:v>
                </c:pt>
                <c:pt idx="1">
                  <c:v>I don't expect to have a bad experience with them because I'm Aboriginal and/or Torres Strait Islander and LGBTQA+*</c:v>
                </c:pt>
                <c:pt idx="2">
                  <c:v>I haven't found it hard to find health workers who are positive towards Aboriginal and/or Torres Strait Islander LGBTQA+ people*</c:v>
                </c:pt>
                <c:pt idx="3">
                  <c:v>I feel comfortable using general health services as an Aboriginal and/or Torres Strait Islander LGBTQA+ person</c:v>
                </c:pt>
                <c:pt idx="4">
                  <c:v>I feel that I am treated equally at general health services as an Aboriginal and/or Torres Strait Islander LGBTQA+ person</c:v>
                </c:pt>
                <c:pt idx="5">
                  <c:v>They gave me good resources and linked me up with places for Aboriginal and/or Torres Strait Islander LGBTQA+ people</c:v>
                </c:pt>
                <c:pt idx="6">
                  <c:v>As an Aboriginal and/or Torres Strait Islander LGBTQA+ person, I feel respected by the staff</c:v>
                </c:pt>
              </c:strCache>
            </c:strRef>
          </c:cat>
          <c:val>
            <c:numRef>
              <c:f>'General health service exp. '!$B$214:$B$220</c:f>
              <c:numCache>
                <c:formatCode>###0.0</c:formatCode>
                <c:ptCount val="7"/>
                <c:pt idx="0">
                  <c:v>49.4</c:v>
                </c:pt>
                <c:pt idx="1">
                  <c:v>43.1</c:v>
                </c:pt>
                <c:pt idx="2">
                  <c:v>42.4</c:v>
                </c:pt>
                <c:pt idx="3">
                  <c:v>49.4</c:v>
                </c:pt>
                <c:pt idx="4">
                  <c:v>42.2</c:v>
                </c:pt>
                <c:pt idx="5">
                  <c:v>18.399999999999999</c:v>
                </c:pt>
                <c:pt idx="6">
                  <c:v>38.299999999999997</c:v>
                </c:pt>
              </c:numCache>
            </c:numRef>
          </c:val>
          <c:extLst>
            <c:ext xmlns:c16="http://schemas.microsoft.com/office/drawing/2014/chart" uri="{C3380CC4-5D6E-409C-BE32-E72D297353CC}">
              <c16:uniqueId val="{00000000-136B-425F-8177-B33F6BB08325}"/>
            </c:ext>
          </c:extLst>
        </c:ser>
        <c:dLbls>
          <c:dLblPos val="outEnd"/>
          <c:showLegendKey val="0"/>
          <c:showVal val="1"/>
          <c:showCatName val="0"/>
          <c:showSerName val="0"/>
          <c:showPercent val="0"/>
          <c:showBubbleSize val="0"/>
        </c:dLbls>
        <c:gapWidth val="182"/>
        <c:axId val="833668480"/>
        <c:axId val="833666840"/>
      </c:barChart>
      <c:catAx>
        <c:axId val="83366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3666840"/>
        <c:crosses val="autoZero"/>
        <c:auto val="1"/>
        <c:lblAlgn val="ctr"/>
        <c:lblOffset val="100"/>
        <c:noMultiLvlLbl val="0"/>
      </c:catAx>
      <c:valAx>
        <c:axId val="833666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 agree/strongly</a:t>
                </a:r>
                <a:r>
                  <a:rPr lang="en-AU" baseline="0" dirty="0"/>
                  <a:t> agree</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66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'General health service exp. '!$B$229</c:f>
              <c:strCache>
                <c:ptCount val="1"/>
                <c:pt idx="0">
                  <c:v>Yes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 health service exp. '!$A$230:$A$233</c:f>
              <c:strCache>
                <c:ptCount val="4"/>
                <c:pt idx="0">
                  <c:v>They made me feel like I matter less because I am Aboriginal and/or Torres Strait Islander and LGBTQA+</c:v>
                </c:pt>
                <c:pt idx="1">
                  <c:v>I heard rude, hurtful or ignorant comments about my Aboriginal and/or Torres Strait Islander LGBTQA+ identity</c:v>
                </c:pt>
                <c:pt idx="2">
                  <c:v>Staff didn't use the right language for Aboriginal and/or Torres Strait Islander LGBTQA+ people*</c:v>
                </c:pt>
                <c:pt idx="3">
                  <c:v>I don't see visible signs (e.g. posters, flags) that Aboriginal and/or Torres Strait Islander LGBTQA+ people are welcome and included at the service*</c:v>
                </c:pt>
              </c:strCache>
            </c:strRef>
          </c:cat>
          <c:val>
            <c:numRef>
              <c:f>'General health service exp. '!$B$230:$B$233</c:f>
              <c:numCache>
                <c:formatCode>###0.0</c:formatCode>
                <c:ptCount val="4"/>
                <c:pt idx="0">
                  <c:v>23.155216284987276</c:v>
                </c:pt>
                <c:pt idx="1">
                  <c:v>31.297709923664126</c:v>
                </c:pt>
                <c:pt idx="2">
                  <c:v>43.669250645994836</c:v>
                </c:pt>
                <c:pt idx="3">
                  <c:v>42.493638676844789</c:v>
                </c:pt>
              </c:numCache>
            </c:numRef>
          </c:val>
          <c:extLst>
            <c:ext xmlns:c16="http://schemas.microsoft.com/office/drawing/2014/chart" uri="{C3380CC4-5D6E-409C-BE32-E72D297353CC}">
              <c16:uniqueId val="{00000000-92DC-4E14-B1C8-BCB18419CDCB}"/>
            </c:ext>
          </c:extLst>
        </c:ser>
        <c:dLbls>
          <c:dLblPos val="outEnd"/>
          <c:showLegendKey val="0"/>
          <c:showVal val="1"/>
          <c:showCatName val="0"/>
          <c:showSerName val="0"/>
          <c:showPercent val="0"/>
          <c:showBubbleSize val="0"/>
        </c:dLbls>
        <c:gapWidth val="182"/>
        <c:axId val="825965848"/>
        <c:axId val="825970112"/>
      </c:barChart>
      <c:catAx>
        <c:axId val="825965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5970112"/>
        <c:crosses val="autoZero"/>
        <c:auto val="1"/>
        <c:lblAlgn val="ctr"/>
        <c:lblOffset val="100"/>
        <c:noMultiLvlLbl val="0"/>
      </c:catAx>
      <c:valAx>
        <c:axId val="825970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96584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In general, how much do general health services know about working with Aboriginal and Torres Strait Islander LGBTQA+ people?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 health service exp. '!$H$121:$H$125</c:f>
              <c:strCache>
                <c:ptCount val="5"/>
                <c:pt idx="0">
                  <c:v>.00</c:v>
                </c:pt>
                <c:pt idx="1">
                  <c:v>1.00</c:v>
                </c:pt>
                <c:pt idx="2">
                  <c:v>2.00</c:v>
                </c:pt>
                <c:pt idx="3">
                  <c:v>3.00</c:v>
                </c:pt>
                <c:pt idx="4">
                  <c:v>4.00</c:v>
                </c:pt>
              </c:strCache>
            </c:strRef>
          </c:cat>
          <c:val>
            <c:numRef>
              <c:f>'General health service exp. '!$I$121:$I$125</c:f>
              <c:numCache>
                <c:formatCode>###0.0</c:formatCode>
                <c:ptCount val="5"/>
                <c:pt idx="0">
                  <c:v>12.195121951219512</c:v>
                </c:pt>
                <c:pt idx="1">
                  <c:v>36.585365853658537</c:v>
                </c:pt>
                <c:pt idx="2">
                  <c:v>28.184281842818425</c:v>
                </c:pt>
                <c:pt idx="3">
                  <c:v>19.512195121951219</c:v>
                </c:pt>
                <c:pt idx="4">
                  <c:v>3.5230352303523031</c:v>
                </c:pt>
              </c:numCache>
            </c:numRef>
          </c:val>
          <c:extLst>
            <c:ext xmlns:c16="http://schemas.microsoft.com/office/drawing/2014/chart" uri="{C3380CC4-5D6E-409C-BE32-E72D297353CC}">
              <c16:uniqueId val="{00000000-A58F-4583-9ADD-B7E778C016C3}"/>
            </c:ext>
          </c:extLst>
        </c:ser>
        <c:dLbls>
          <c:dLblPos val="outEnd"/>
          <c:showLegendKey val="0"/>
          <c:showVal val="1"/>
          <c:showCatName val="0"/>
          <c:showSerName val="0"/>
          <c:showPercent val="0"/>
          <c:showBubbleSize val="0"/>
        </c:dLbls>
        <c:gapWidth val="219"/>
        <c:overlap val="-27"/>
        <c:axId val="830180344"/>
        <c:axId val="830190512"/>
      </c:barChart>
      <c:catAx>
        <c:axId val="830180344"/>
        <c:scaling>
          <c:orientation val="minMax"/>
        </c:scaling>
        <c:delete val="1"/>
        <c:axPos val="b"/>
        <c:numFmt formatCode="General" sourceLinked="1"/>
        <c:majorTickMark val="none"/>
        <c:minorTickMark val="none"/>
        <c:tickLblPos val="nextTo"/>
        <c:crossAx val="830190512"/>
        <c:crosses val="autoZero"/>
        <c:auto val="1"/>
        <c:lblAlgn val="ctr"/>
        <c:lblOffset val="100"/>
        <c:noMultiLvlLbl val="0"/>
      </c:catAx>
      <c:valAx>
        <c:axId val="83019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1803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Use'!$H$18:$H$19</c:f>
              <c:strCache>
                <c:ptCount val="2"/>
                <c:pt idx="0">
                  <c:v>Have ever used a general health service?</c:v>
                </c:pt>
                <c:pt idx="1">
                  <c:v>Would most like to go to general health services for health care</c:v>
                </c:pt>
              </c:strCache>
            </c:strRef>
          </c:cat>
          <c:val>
            <c:numRef>
              <c:f>'Service Use'!$I$18:$I$19</c:f>
              <c:numCache>
                <c:formatCode>###0.0</c:formatCode>
                <c:ptCount val="2"/>
                <c:pt idx="0">
                  <c:v>91.722595078299776</c:v>
                </c:pt>
                <c:pt idx="1">
                  <c:v>41.134751773049643</c:v>
                </c:pt>
              </c:numCache>
            </c:numRef>
          </c:val>
          <c:extLst>
            <c:ext xmlns:c16="http://schemas.microsoft.com/office/drawing/2014/chart" uri="{C3380CC4-5D6E-409C-BE32-E72D297353CC}">
              <c16:uniqueId val="{00000000-E32C-43EF-8A40-083F7B052A5C}"/>
            </c:ext>
          </c:extLst>
        </c:ser>
        <c:dLbls>
          <c:dLblPos val="outEnd"/>
          <c:showLegendKey val="0"/>
          <c:showVal val="1"/>
          <c:showCatName val="0"/>
          <c:showSerName val="0"/>
          <c:showPercent val="0"/>
          <c:showBubbleSize val="0"/>
        </c:dLbls>
        <c:gapWidth val="219"/>
        <c:overlap val="-27"/>
        <c:axId val="831945200"/>
        <c:axId val="734872392"/>
      </c:barChart>
      <c:catAx>
        <c:axId val="83194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4872392"/>
        <c:crosses val="autoZero"/>
        <c:auto val="1"/>
        <c:lblAlgn val="ctr"/>
        <c:lblOffset val="100"/>
        <c:noMultiLvlLbl val="0"/>
      </c:catAx>
      <c:valAx>
        <c:axId val="734872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94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 </a:t>
            </a:r>
            <a:r>
              <a:rPr lang="en-US" sz="2000" b="0" i="0" u="none" strike="noStrike" baseline="0" dirty="0">
                <a:effectLst/>
              </a:rPr>
              <a:t>who said 'yes' to accessing an Aboriginal Health Service</a:t>
            </a:r>
            <a:endParaRPr lang="en-US" sz="2000" dirty="0"/>
          </a:p>
        </c:rich>
      </c:tx>
      <c:layout>
        <c:manualLayout>
          <c:xMode val="edge"/>
          <c:yMode val="edge"/>
          <c:x val="9.7477954144620821E-2"/>
          <c:y val="0.83144349064855216"/>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24308072602036"/>
          <c:y val="4.1511705914925909E-2"/>
          <c:w val="0.85221638961796442"/>
          <c:h val="0.65946598116521593"/>
        </c:manualLayout>
      </c:layout>
      <c:barChart>
        <c:barDir val="bar"/>
        <c:grouping val="clustered"/>
        <c:varyColors val="0"/>
        <c:ser>
          <c:idx val="0"/>
          <c:order val="0"/>
          <c:tx>
            <c:strRef>
              <c:f>'[WK survey results _community forum 9.11.22 (002).xlsx]Sheet10'!$B$42</c:f>
              <c:strCache>
                <c:ptCount val="1"/>
                <c:pt idx="0">
                  <c:v>% 'yes'</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7-DDCA-4C9B-A15A-85AD4542F8BD}"/>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DDCA-4C9B-A15A-85AD4542F8BD}"/>
              </c:ext>
            </c:extLst>
          </c:dPt>
          <c:dPt>
            <c:idx val="2"/>
            <c:invertIfNegative val="0"/>
            <c:bubble3D val="0"/>
            <c:spPr>
              <a:solidFill>
                <a:srgbClr val="FF0000"/>
              </a:solidFill>
              <a:ln>
                <a:noFill/>
              </a:ln>
              <a:effectLst/>
            </c:spPr>
            <c:extLst>
              <c:ext xmlns:c16="http://schemas.microsoft.com/office/drawing/2014/chart" uri="{C3380CC4-5D6E-409C-BE32-E72D297353CC}">
                <c16:uniqueId val="{00000005-DDCA-4C9B-A15A-85AD4542F8BD}"/>
              </c:ext>
            </c:extLst>
          </c:dPt>
          <c:dPt>
            <c:idx val="3"/>
            <c:invertIfNegative val="0"/>
            <c:bubble3D val="0"/>
            <c:spPr>
              <a:solidFill>
                <a:srgbClr val="FFC000"/>
              </a:solidFill>
              <a:ln>
                <a:noFill/>
              </a:ln>
              <a:effectLst/>
            </c:spPr>
            <c:extLst>
              <c:ext xmlns:c16="http://schemas.microsoft.com/office/drawing/2014/chart" uri="{C3380CC4-5D6E-409C-BE32-E72D297353CC}">
                <c16:uniqueId val="{00000004-DDCA-4C9B-A15A-85AD4542F8BD}"/>
              </c:ext>
            </c:extLst>
          </c:dPt>
          <c:dPt>
            <c:idx val="4"/>
            <c:invertIfNegative val="0"/>
            <c:bubble3D val="0"/>
            <c:spPr>
              <a:solidFill>
                <a:srgbClr val="00B0F0"/>
              </a:solidFill>
              <a:ln>
                <a:noFill/>
              </a:ln>
              <a:effectLst/>
            </c:spPr>
            <c:extLst>
              <c:ext xmlns:c16="http://schemas.microsoft.com/office/drawing/2014/chart" uri="{C3380CC4-5D6E-409C-BE32-E72D297353CC}">
                <c16:uniqueId val="{00000003-DDCA-4C9B-A15A-85AD4542F8BD}"/>
              </c:ext>
            </c:extLst>
          </c:dPt>
          <c:dPt>
            <c:idx val="6"/>
            <c:invertIfNegative val="0"/>
            <c:bubble3D val="0"/>
            <c:spPr>
              <a:solidFill>
                <a:srgbClr val="7030A0"/>
              </a:solidFill>
              <a:ln>
                <a:noFill/>
              </a:ln>
              <a:effectLst/>
            </c:spPr>
            <c:extLst>
              <c:ext xmlns:c16="http://schemas.microsoft.com/office/drawing/2014/chart" uri="{C3380CC4-5D6E-409C-BE32-E72D297353CC}">
                <c16:uniqueId val="{00000002-DDCA-4C9B-A15A-85AD4542F8BD}"/>
              </c:ext>
            </c:extLst>
          </c:dPt>
          <c:dPt>
            <c:idx val="7"/>
            <c:invertIfNegative val="0"/>
            <c:bubble3D val="0"/>
            <c:spPr>
              <a:solidFill>
                <a:srgbClr val="00B050"/>
              </a:solidFill>
              <a:ln>
                <a:noFill/>
              </a:ln>
              <a:effectLst/>
            </c:spPr>
            <c:extLst>
              <c:ext xmlns:c16="http://schemas.microsoft.com/office/drawing/2014/chart" uri="{C3380CC4-5D6E-409C-BE32-E72D297353CC}">
                <c16:uniqueId val="{00000001-DDCA-4C9B-A15A-85AD4542F8BD}"/>
              </c:ext>
            </c:extLst>
          </c:dPt>
          <c:cat>
            <c:strRef>
              <c:f>'[WK survey results _community forum 9.11.22 (002).xlsx]Sheet10'!$A$43:$A$50</c:f>
              <c:strCache>
                <c:ptCount val="8"/>
                <c:pt idx="0">
                  <c:v>WA</c:v>
                </c:pt>
                <c:pt idx="1">
                  <c:v>SA</c:v>
                </c:pt>
                <c:pt idx="2">
                  <c:v>NT</c:v>
                </c:pt>
                <c:pt idx="3">
                  <c:v>QLD</c:v>
                </c:pt>
                <c:pt idx="4">
                  <c:v>NSW</c:v>
                </c:pt>
                <c:pt idx="5">
                  <c:v>VIC</c:v>
                </c:pt>
                <c:pt idx="6">
                  <c:v>ACT</c:v>
                </c:pt>
                <c:pt idx="7">
                  <c:v>TAS</c:v>
                </c:pt>
              </c:strCache>
            </c:strRef>
          </c:cat>
          <c:val>
            <c:numRef>
              <c:f>'[WK survey results _community forum 9.11.22 (002).xlsx]Sheet10'!$B$43:$B$50</c:f>
              <c:numCache>
                <c:formatCode>General</c:formatCode>
                <c:ptCount val="8"/>
                <c:pt idx="0">
                  <c:v>44.2</c:v>
                </c:pt>
                <c:pt idx="1">
                  <c:v>42.1</c:v>
                </c:pt>
                <c:pt idx="2">
                  <c:v>53.8</c:v>
                </c:pt>
                <c:pt idx="3">
                  <c:v>59.3</c:v>
                </c:pt>
                <c:pt idx="4">
                  <c:v>46.4</c:v>
                </c:pt>
                <c:pt idx="5">
                  <c:v>54.7</c:v>
                </c:pt>
                <c:pt idx="6">
                  <c:v>42.9</c:v>
                </c:pt>
                <c:pt idx="7">
                  <c:v>25</c:v>
                </c:pt>
              </c:numCache>
            </c:numRef>
          </c:val>
          <c:extLst>
            <c:ext xmlns:c16="http://schemas.microsoft.com/office/drawing/2014/chart" uri="{C3380CC4-5D6E-409C-BE32-E72D297353CC}">
              <c16:uniqueId val="{00000000-DDCA-4C9B-A15A-85AD4542F8BD}"/>
            </c:ext>
          </c:extLst>
        </c:ser>
        <c:dLbls>
          <c:showLegendKey val="0"/>
          <c:showVal val="0"/>
          <c:showCatName val="0"/>
          <c:showSerName val="0"/>
          <c:showPercent val="0"/>
          <c:showBubbleSize val="0"/>
        </c:dLbls>
        <c:gapWidth val="182"/>
        <c:axId val="414736552"/>
        <c:axId val="414739176"/>
      </c:barChart>
      <c:catAx>
        <c:axId val="414736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4739176"/>
        <c:crosses val="autoZero"/>
        <c:auto val="1"/>
        <c:lblAlgn val="ctr"/>
        <c:lblOffset val="100"/>
        <c:noMultiLvlLbl val="0"/>
      </c:catAx>
      <c:valAx>
        <c:axId val="4147391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473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lang="en-US" sz="2000" b="0" i="0" baseline="0" dirty="0">
                <a:effectLst/>
              </a:rPr>
              <a:t>% who said 'yes' to accessing an </a:t>
            </a:r>
            <a:r>
              <a:rPr lang="en-AU" sz="2000" b="0" i="0" baseline="0" dirty="0">
                <a:effectLst/>
              </a:rPr>
              <a:t>LGBTQA+ Health Service</a:t>
            </a:r>
            <a:endParaRPr lang="en-US" sz="2000" dirty="0"/>
          </a:p>
        </c:rich>
      </c:tx>
      <c:layout>
        <c:manualLayout>
          <c:xMode val="edge"/>
          <c:yMode val="edge"/>
          <c:x val="0.19220587731495822"/>
          <c:y val="0.9202980488523911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9.3572306419707527E-2"/>
          <c:y val="2.8190140684835698E-2"/>
          <c:w val="0.86867869427385258"/>
          <c:h val="0.73117631754153223"/>
        </c:manualLayout>
      </c:layout>
      <c:barChart>
        <c:barDir val="bar"/>
        <c:grouping val="clustered"/>
        <c:varyColors val="0"/>
        <c:ser>
          <c:idx val="0"/>
          <c:order val="0"/>
          <c:tx>
            <c:strRef>
              <c:f>'[WK survey results _community forum 9.11.22 (002).xlsx]Sheet10'!$B$53</c:f>
              <c:strCache>
                <c:ptCount val="1"/>
                <c:pt idx="0">
                  <c:v>% 'yes'</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7-ED7B-4AB0-AC9B-298A29A999AE}"/>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ED7B-4AB0-AC9B-298A29A999AE}"/>
              </c:ext>
            </c:extLst>
          </c:dPt>
          <c:dPt>
            <c:idx val="2"/>
            <c:invertIfNegative val="0"/>
            <c:bubble3D val="0"/>
            <c:spPr>
              <a:solidFill>
                <a:srgbClr val="FF0000"/>
              </a:solidFill>
              <a:ln>
                <a:noFill/>
              </a:ln>
              <a:effectLst/>
            </c:spPr>
            <c:extLst>
              <c:ext xmlns:c16="http://schemas.microsoft.com/office/drawing/2014/chart" uri="{C3380CC4-5D6E-409C-BE32-E72D297353CC}">
                <c16:uniqueId val="{00000005-ED7B-4AB0-AC9B-298A29A999AE}"/>
              </c:ext>
            </c:extLst>
          </c:dPt>
          <c:dPt>
            <c:idx val="3"/>
            <c:invertIfNegative val="0"/>
            <c:bubble3D val="0"/>
            <c:spPr>
              <a:solidFill>
                <a:srgbClr val="FFC000"/>
              </a:solidFill>
              <a:ln>
                <a:noFill/>
              </a:ln>
              <a:effectLst/>
            </c:spPr>
            <c:extLst>
              <c:ext xmlns:c16="http://schemas.microsoft.com/office/drawing/2014/chart" uri="{C3380CC4-5D6E-409C-BE32-E72D297353CC}">
                <c16:uniqueId val="{00000004-ED7B-4AB0-AC9B-298A29A999AE}"/>
              </c:ext>
            </c:extLst>
          </c:dPt>
          <c:dPt>
            <c:idx val="4"/>
            <c:invertIfNegative val="0"/>
            <c:bubble3D val="0"/>
            <c:spPr>
              <a:solidFill>
                <a:srgbClr val="00B0F0"/>
              </a:solidFill>
              <a:ln>
                <a:noFill/>
              </a:ln>
              <a:effectLst/>
            </c:spPr>
            <c:extLst>
              <c:ext xmlns:c16="http://schemas.microsoft.com/office/drawing/2014/chart" uri="{C3380CC4-5D6E-409C-BE32-E72D297353CC}">
                <c16:uniqueId val="{00000003-ED7B-4AB0-AC9B-298A29A999AE}"/>
              </c:ext>
            </c:extLst>
          </c:dPt>
          <c:dPt>
            <c:idx val="6"/>
            <c:invertIfNegative val="0"/>
            <c:bubble3D val="0"/>
            <c:spPr>
              <a:solidFill>
                <a:srgbClr val="7030A0"/>
              </a:solidFill>
              <a:ln>
                <a:noFill/>
              </a:ln>
              <a:effectLst/>
            </c:spPr>
            <c:extLst>
              <c:ext xmlns:c16="http://schemas.microsoft.com/office/drawing/2014/chart" uri="{C3380CC4-5D6E-409C-BE32-E72D297353CC}">
                <c16:uniqueId val="{00000002-ED7B-4AB0-AC9B-298A29A999AE}"/>
              </c:ext>
            </c:extLst>
          </c:dPt>
          <c:dPt>
            <c:idx val="7"/>
            <c:invertIfNegative val="0"/>
            <c:bubble3D val="0"/>
            <c:spPr>
              <a:solidFill>
                <a:srgbClr val="00B050"/>
              </a:solidFill>
              <a:ln>
                <a:noFill/>
              </a:ln>
              <a:effectLst/>
            </c:spPr>
            <c:extLst>
              <c:ext xmlns:c16="http://schemas.microsoft.com/office/drawing/2014/chart" uri="{C3380CC4-5D6E-409C-BE32-E72D297353CC}">
                <c16:uniqueId val="{00000001-ED7B-4AB0-AC9B-298A29A999AE}"/>
              </c:ext>
            </c:extLst>
          </c:dPt>
          <c:cat>
            <c:strRef>
              <c:f>'[WK survey results _community forum 9.11.22 (002).xlsx]Sheet10'!$A$54:$A$61</c:f>
              <c:strCache>
                <c:ptCount val="8"/>
                <c:pt idx="0">
                  <c:v>WA</c:v>
                </c:pt>
                <c:pt idx="1">
                  <c:v>SA</c:v>
                </c:pt>
                <c:pt idx="2">
                  <c:v>NT</c:v>
                </c:pt>
                <c:pt idx="3">
                  <c:v>QLD</c:v>
                </c:pt>
                <c:pt idx="4">
                  <c:v>NSW</c:v>
                </c:pt>
                <c:pt idx="5">
                  <c:v>VIC</c:v>
                </c:pt>
                <c:pt idx="6">
                  <c:v>ACT</c:v>
                </c:pt>
                <c:pt idx="7">
                  <c:v>TAS</c:v>
                </c:pt>
              </c:strCache>
            </c:strRef>
          </c:cat>
          <c:val>
            <c:numRef>
              <c:f>'[WK survey results _community forum 9.11.22 (002).xlsx]Sheet10'!$B$54:$B$61</c:f>
              <c:numCache>
                <c:formatCode>General</c:formatCode>
                <c:ptCount val="8"/>
                <c:pt idx="0">
                  <c:v>28.8</c:v>
                </c:pt>
                <c:pt idx="1">
                  <c:v>31.6</c:v>
                </c:pt>
                <c:pt idx="2">
                  <c:v>23.1</c:v>
                </c:pt>
                <c:pt idx="3">
                  <c:v>16.5</c:v>
                </c:pt>
                <c:pt idx="4">
                  <c:v>18.2</c:v>
                </c:pt>
                <c:pt idx="5">
                  <c:v>32.799999999999997</c:v>
                </c:pt>
                <c:pt idx="6">
                  <c:v>42.9</c:v>
                </c:pt>
                <c:pt idx="7">
                  <c:v>33.299999999999997</c:v>
                </c:pt>
              </c:numCache>
            </c:numRef>
          </c:val>
          <c:extLst>
            <c:ext xmlns:c16="http://schemas.microsoft.com/office/drawing/2014/chart" uri="{C3380CC4-5D6E-409C-BE32-E72D297353CC}">
              <c16:uniqueId val="{00000000-ED7B-4AB0-AC9B-298A29A999AE}"/>
            </c:ext>
          </c:extLst>
        </c:ser>
        <c:dLbls>
          <c:showLegendKey val="0"/>
          <c:showVal val="0"/>
          <c:showCatName val="0"/>
          <c:showSerName val="0"/>
          <c:showPercent val="0"/>
          <c:showBubbleSize val="0"/>
        </c:dLbls>
        <c:gapWidth val="182"/>
        <c:overlap val="-1"/>
        <c:axId val="414787720"/>
        <c:axId val="414791656"/>
      </c:barChart>
      <c:catAx>
        <c:axId val="414787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4791656"/>
        <c:crosses val="autoZero"/>
        <c:auto val="1"/>
        <c:lblAlgn val="ctr"/>
        <c:lblOffset val="100"/>
        <c:noMultiLvlLbl val="0"/>
      </c:catAx>
      <c:valAx>
        <c:axId val="41479165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4787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 who said 'yes' to accessing General Health Services</a:t>
            </a:r>
          </a:p>
        </c:rich>
      </c:tx>
      <c:layout>
        <c:manualLayout>
          <c:xMode val="edge"/>
          <c:yMode val="edge"/>
          <c:x val="9.2242283844642531E-2"/>
          <c:y val="0.89420423712094466"/>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42945345761629"/>
          <c:y val="6.6654767623632843E-2"/>
          <c:w val="0.83796313567122405"/>
          <c:h val="0.68363098634662223"/>
        </c:manualLayout>
      </c:layout>
      <c:barChart>
        <c:barDir val="bar"/>
        <c:grouping val="clustered"/>
        <c:varyColors val="0"/>
        <c:ser>
          <c:idx val="0"/>
          <c:order val="0"/>
          <c:tx>
            <c:strRef>
              <c:f>'[WK survey results _community forum 9.11.22 (002).xlsx]Sheet10'!$B$16</c:f>
              <c:strCache>
                <c:ptCount val="1"/>
                <c:pt idx="0">
                  <c:v>% 'yes'</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7-ADCB-4A2D-903D-CC9E1306D9C5}"/>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ADCB-4A2D-903D-CC9E1306D9C5}"/>
              </c:ext>
            </c:extLst>
          </c:dPt>
          <c:dPt>
            <c:idx val="2"/>
            <c:invertIfNegative val="0"/>
            <c:bubble3D val="0"/>
            <c:spPr>
              <a:solidFill>
                <a:srgbClr val="FF0000"/>
              </a:solidFill>
              <a:ln>
                <a:noFill/>
              </a:ln>
              <a:effectLst/>
            </c:spPr>
            <c:extLst>
              <c:ext xmlns:c16="http://schemas.microsoft.com/office/drawing/2014/chart" uri="{C3380CC4-5D6E-409C-BE32-E72D297353CC}">
                <c16:uniqueId val="{00000005-ADCB-4A2D-903D-CC9E1306D9C5}"/>
              </c:ext>
            </c:extLst>
          </c:dPt>
          <c:dPt>
            <c:idx val="3"/>
            <c:invertIfNegative val="0"/>
            <c:bubble3D val="0"/>
            <c:spPr>
              <a:solidFill>
                <a:srgbClr val="FFC000"/>
              </a:solidFill>
              <a:ln>
                <a:noFill/>
              </a:ln>
              <a:effectLst/>
            </c:spPr>
            <c:extLst>
              <c:ext xmlns:c16="http://schemas.microsoft.com/office/drawing/2014/chart" uri="{C3380CC4-5D6E-409C-BE32-E72D297353CC}">
                <c16:uniqueId val="{00000004-ADCB-4A2D-903D-CC9E1306D9C5}"/>
              </c:ext>
            </c:extLst>
          </c:dPt>
          <c:dPt>
            <c:idx val="4"/>
            <c:invertIfNegative val="0"/>
            <c:bubble3D val="0"/>
            <c:spPr>
              <a:solidFill>
                <a:srgbClr val="00B0F0"/>
              </a:solidFill>
              <a:ln>
                <a:noFill/>
              </a:ln>
              <a:effectLst/>
            </c:spPr>
            <c:extLst>
              <c:ext xmlns:c16="http://schemas.microsoft.com/office/drawing/2014/chart" uri="{C3380CC4-5D6E-409C-BE32-E72D297353CC}">
                <c16:uniqueId val="{00000003-ADCB-4A2D-903D-CC9E1306D9C5}"/>
              </c:ext>
            </c:extLst>
          </c:dPt>
          <c:dPt>
            <c:idx val="6"/>
            <c:invertIfNegative val="0"/>
            <c:bubble3D val="0"/>
            <c:spPr>
              <a:solidFill>
                <a:srgbClr val="7030A0"/>
              </a:solidFill>
              <a:ln>
                <a:noFill/>
              </a:ln>
              <a:effectLst/>
            </c:spPr>
            <c:extLst>
              <c:ext xmlns:c16="http://schemas.microsoft.com/office/drawing/2014/chart" uri="{C3380CC4-5D6E-409C-BE32-E72D297353CC}">
                <c16:uniqueId val="{00000002-ADCB-4A2D-903D-CC9E1306D9C5}"/>
              </c:ext>
            </c:extLst>
          </c:dPt>
          <c:dPt>
            <c:idx val="7"/>
            <c:invertIfNegative val="0"/>
            <c:bubble3D val="0"/>
            <c:spPr>
              <a:solidFill>
                <a:srgbClr val="00B050"/>
              </a:solidFill>
              <a:ln>
                <a:noFill/>
              </a:ln>
              <a:effectLst/>
            </c:spPr>
            <c:extLst>
              <c:ext xmlns:c16="http://schemas.microsoft.com/office/drawing/2014/chart" uri="{C3380CC4-5D6E-409C-BE32-E72D297353CC}">
                <c16:uniqueId val="{00000001-ADCB-4A2D-903D-CC9E1306D9C5}"/>
              </c:ext>
            </c:extLst>
          </c:dPt>
          <c:cat>
            <c:strRef>
              <c:f>'[WK survey results _community forum 9.11.22 (002).xlsx]Sheet10'!$A$17:$A$24</c:f>
              <c:strCache>
                <c:ptCount val="8"/>
                <c:pt idx="0">
                  <c:v>WA</c:v>
                </c:pt>
                <c:pt idx="1">
                  <c:v>SA</c:v>
                </c:pt>
                <c:pt idx="2">
                  <c:v>NT</c:v>
                </c:pt>
                <c:pt idx="3">
                  <c:v>QLD</c:v>
                </c:pt>
                <c:pt idx="4">
                  <c:v>NSW</c:v>
                </c:pt>
                <c:pt idx="5">
                  <c:v>VIC</c:v>
                </c:pt>
                <c:pt idx="6">
                  <c:v>ACT</c:v>
                </c:pt>
                <c:pt idx="7">
                  <c:v>TAS</c:v>
                </c:pt>
              </c:strCache>
            </c:strRef>
          </c:cat>
          <c:val>
            <c:numRef>
              <c:f>'[WK survey results _community forum 9.11.22 (002).xlsx]Sheet10'!$B$17:$B$24</c:f>
              <c:numCache>
                <c:formatCode>General</c:formatCode>
                <c:ptCount val="8"/>
                <c:pt idx="0">
                  <c:v>90.2</c:v>
                </c:pt>
                <c:pt idx="1">
                  <c:v>100</c:v>
                </c:pt>
                <c:pt idx="2">
                  <c:v>100</c:v>
                </c:pt>
                <c:pt idx="3">
                  <c:v>90.8</c:v>
                </c:pt>
                <c:pt idx="4">
                  <c:v>92</c:v>
                </c:pt>
                <c:pt idx="5">
                  <c:v>92.2</c:v>
                </c:pt>
                <c:pt idx="6">
                  <c:v>100</c:v>
                </c:pt>
                <c:pt idx="7">
                  <c:v>75</c:v>
                </c:pt>
              </c:numCache>
            </c:numRef>
          </c:val>
          <c:extLst>
            <c:ext xmlns:c16="http://schemas.microsoft.com/office/drawing/2014/chart" uri="{C3380CC4-5D6E-409C-BE32-E72D297353CC}">
              <c16:uniqueId val="{00000000-ADCB-4A2D-903D-CC9E1306D9C5}"/>
            </c:ext>
          </c:extLst>
        </c:ser>
        <c:dLbls>
          <c:showLegendKey val="0"/>
          <c:showVal val="0"/>
          <c:showCatName val="0"/>
          <c:showSerName val="0"/>
          <c:showPercent val="0"/>
          <c:showBubbleSize val="0"/>
        </c:dLbls>
        <c:gapWidth val="182"/>
        <c:axId val="414796248"/>
        <c:axId val="414788704"/>
      </c:barChart>
      <c:catAx>
        <c:axId val="4147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4788704"/>
        <c:crosses val="autoZero"/>
        <c:auto val="1"/>
        <c:lblAlgn val="ctr"/>
        <c:lblOffset val="100"/>
        <c:noMultiLvlLbl val="0"/>
      </c:catAx>
      <c:valAx>
        <c:axId val="4147887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47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Have you ever got any online information or support about being Aboriginal and/or Torres Strait Islander and LGBTQA+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information'!$B$12:$B$13</c:f>
              <c:strCache>
                <c:ptCount val="2"/>
                <c:pt idx="0">
                  <c:v>Yes</c:v>
                </c:pt>
                <c:pt idx="1">
                  <c:v>No</c:v>
                </c:pt>
              </c:strCache>
            </c:strRef>
          </c:cat>
          <c:val>
            <c:numRef>
              <c:f>'Online information'!$C$12:$C$13</c:f>
              <c:numCache>
                <c:formatCode>###0.0</c:formatCode>
                <c:ptCount val="2"/>
                <c:pt idx="0">
                  <c:v>52.038369304556355</c:v>
                </c:pt>
                <c:pt idx="1">
                  <c:v>47.961630695443645</c:v>
                </c:pt>
              </c:numCache>
            </c:numRef>
          </c:val>
          <c:extLst>
            <c:ext xmlns:c16="http://schemas.microsoft.com/office/drawing/2014/chart" uri="{C3380CC4-5D6E-409C-BE32-E72D297353CC}">
              <c16:uniqueId val="{00000000-458D-4B6F-8F33-4CAC2E557B27}"/>
            </c:ext>
          </c:extLst>
        </c:ser>
        <c:dLbls>
          <c:dLblPos val="outEnd"/>
          <c:showLegendKey val="0"/>
          <c:showVal val="1"/>
          <c:showCatName val="0"/>
          <c:showSerName val="0"/>
          <c:showPercent val="0"/>
          <c:showBubbleSize val="0"/>
        </c:dLbls>
        <c:gapWidth val="219"/>
        <c:overlap val="-27"/>
        <c:axId val="825955024"/>
        <c:axId val="825959616"/>
      </c:barChart>
      <c:catAx>
        <c:axId val="82595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959616"/>
        <c:crosses val="autoZero"/>
        <c:auto val="1"/>
        <c:lblAlgn val="ctr"/>
        <c:lblOffset val="100"/>
        <c:noMultiLvlLbl val="0"/>
      </c:catAx>
      <c:valAx>
        <c:axId val="82595961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95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baseline="0">
                <a:effectLst/>
              </a:rPr>
              <a:t>Use of LGBTQA+, Aboriginal, and General Health Services </a:t>
            </a:r>
            <a:endParaRPr lang="en-AU"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'Service Use'!$E$26</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Use'!$D$27:$D$29</c:f>
              <c:strCache>
                <c:ptCount val="3"/>
                <c:pt idx="0">
                  <c:v>LGBTQA+ Health Service </c:v>
                </c:pt>
                <c:pt idx="1">
                  <c:v>Aboriginal &amp; Torres Strait Islander Health Service </c:v>
                </c:pt>
                <c:pt idx="2">
                  <c:v>General Health Service </c:v>
                </c:pt>
              </c:strCache>
            </c:strRef>
          </c:cat>
          <c:val>
            <c:numRef>
              <c:f>'Service Use'!$E$27:$E$29</c:f>
              <c:numCache>
                <c:formatCode>###0.0</c:formatCode>
                <c:ptCount val="3"/>
                <c:pt idx="0">
                  <c:v>21.767241379310345</c:v>
                </c:pt>
                <c:pt idx="1">
                  <c:v>49.450549450549453</c:v>
                </c:pt>
                <c:pt idx="2">
                  <c:v>91.722595078299776</c:v>
                </c:pt>
              </c:numCache>
            </c:numRef>
          </c:val>
          <c:extLst>
            <c:ext xmlns:c16="http://schemas.microsoft.com/office/drawing/2014/chart" uri="{C3380CC4-5D6E-409C-BE32-E72D297353CC}">
              <c16:uniqueId val="{00000000-DE3C-4FF0-B9A0-343B85B99A96}"/>
            </c:ext>
          </c:extLst>
        </c:ser>
        <c:dLbls>
          <c:dLblPos val="outEnd"/>
          <c:showLegendKey val="0"/>
          <c:showVal val="1"/>
          <c:showCatName val="0"/>
          <c:showSerName val="0"/>
          <c:showPercent val="0"/>
          <c:showBubbleSize val="0"/>
        </c:dLbls>
        <c:gapWidth val="219"/>
        <c:overlap val="-27"/>
        <c:axId val="615491416"/>
        <c:axId val="615482888"/>
      </c:barChart>
      <c:catAx>
        <c:axId val="61549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5482888"/>
        <c:crosses val="autoZero"/>
        <c:auto val="1"/>
        <c:lblAlgn val="ctr"/>
        <c:lblOffset val="100"/>
        <c:noMultiLvlLbl val="0"/>
      </c:catAx>
      <c:valAx>
        <c:axId val="615482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dirty="0"/>
                  <a:t>Percent</a:t>
                </a:r>
                <a:r>
                  <a:rPr lang="en-AU" sz="1200" baseline="0" dirty="0"/>
                  <a:t> (%)</a:t>
                </a:r>
                <a:endParaRPr lang="en-AU"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4914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Sheet1!$H$123</c:f>
              <c:strCache>
                <c:ptCount val="1"/>
                <c:pt idx="0">
                  <c:v>Agree/strongly agree</c:v>
                </c:pt>
              </c:strCache>
            </c:strRef>
          </c:tx>
          <c:spPr>
            <a:solidFill>
              <a:schemeClr val="accent1"/>
            </a:solidFill>
            <a:ln>
              <a:noFill/>
            </a:ln>
            <a:effectLst/>
          </c:spPr>
          <c:invertIfNegative val="0"/>
          <c:cat>
            <c:strRef>
              <c:f>Sheet1!$I$122:$L$122</c:f>
              <c:strCache>
                <c:ptCount val="4"/>
                <c:pt idx="0">
                  <c:v>…an LGBTQIA+ community</c:v>
                </c:pt>
                <c:pt idx="1">
                  <c:v>…an Aboriginal/ Torres Strait Islander community</c:v>
                </c:pt>
                <c:pt idx="2">
                  <c:v>...an LGBTQIA+ &amp; Aboriginal/ Torres Strait Islander community</c:v>
                </c:pt>
                <c:pt idx="3">
                  <c:v>…a youth community</c:v>
                </c:pt>
              </c:strCache>
            </c:strRef>
          </c:cat>
          <c:val>
            <c:numRef>
              <c:f>Sheet1!$I$123:$L$123</c:f>
              <c:numCache>
                <c:formatCode>General</c:formatCode>
                <c:ptCount val="4"/>
                <c:pt idx="0">
                  <c:v>80.3</c:v>
                </c:pt>
                <c:pt idx="1">
                  <c:v>52</c:v>
                </c:pt>
                <c:pt idx="2">
                  <c:v>37.6</c:v>
                </c:pt>
                <c:pt idx="3">
                  <c:v>54.5</c:v>
                </c:pt>
              </c:numCache>
            </c:numRef>
          </c:val>
          <c:extLst>
            <c:ext xmlns:c16="http://schemas.microsoft.com/office/drawing/2014/chart" uri="{C3380CC4-5D6E-409C-BE32-E72D297353CC}">
              <c16:uniqueId val="{00000000-1065-44CD-854B-37321244C226}"/>
            </c:ext>
          </c:extLst>
        </c:ser>
        <c:dLbls>
          <c:showLegendKey val="0"/>
          <c:showVal val="0"/>
          <c:showCatName val="0"/>
          <c:showSerName val="0"/>
          <c:showPercent val="0"/>
          <c:showBubbleSize val="0"/>
        </c:dLbls>
        <c:gapWidth val="245"/>
        <c:overlap val="-27"/>
        <c:axId val="218341000"/>
        <c:axId val="218341656"/>
      </c:barChart>
      <c:catAx>
        <c:axId val="21834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341656"/>
        <c:crosses val="autoZero"/>
        <c:auto val="1"/>
        <c:lblAlgn val="ctr"/>
        <c:lblOffset val="100"/>
        <c:noMultiLvlLbl val="0"/>
      </c:catAx>
      <c:valAx>
        <c:axId val="218341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dirty="0"/>
                  <a:t>Percent (%)</a:t>
                </a:r>
              </a:p>
              <a:p>
                <a:pPr>
                  <a:defRPr sz="1200"/>
                </a:pPr>
                <a:r>
                  <a:rPr lang="en-AU" sz="1200" dirty="0"/>
                  <a:t>Agree/strongly agree</a:t>
                </a:r>
              </a:p>
            </c:rich>
          </c:tx>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341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Sheet1!$A$101</c:f>
              <c:strCache>
                <c:ptCount val="1"/>
                <c:pt idx="0">
                  <c:v>Sum</c:v>
                </c:pt>
              </c:strCache>
            </c:strRef>
          </c:tx>
          <c:spPr>
            <a:solidFill>
              <a:schemeClr val="accent1"/>
            </a:solidFill>
            <a:ln>
              <a:noFill/>
            </a:ln>
            <a:effectLst/>
          </c:spPr>
          <c:invertIfNegative val="0"/>
          <c:cat>
            <c:strRef>
              <c:f>Sheet1!$B$100:$F$100</c:f>
              <c:strCache>
                <c:ptCount val="5"/>
                <c:pt idx="0">
                  <c:v>Parent(s)/ Caregiver(s)</c:v>
                </c:pt>
                <c:pt idx="1">
                  <c:v>Sibling(s)</c:v>
                </c:pt>
                <c:pt idx="2">
                  <c:v>Extended Family</c:v>
                </c:pt>
                <c:pt idx="3">
                  <c:v>Community</c:v>
                </c:pt>
                <c:pt idx="4">
                  <c:v>Elder(s) in community</c:v>
                </c:pt>
              </c:strCache>
            </c:strRef>
          </c:cat>
          <c:val>
            <c:numRef>
              <c:f>Sheet1!$B$101:$F$101</c:f>
              <c:numCache>
                <c:formatCode>General</c:formatCode>
                <c:ptCount val="5"/>
                <c:pt idx="0">
                  <c:v>49.2</c:v>
                </c:pt>
                <c:pt idx="1">
                  <c:v>62.8</c:v>
                </c:pt>
                <c:pt idx="2">
                  <c:v>35.5</c:v>
                </c:pt>
                <c:pt idx="3">
                  <c:v>46.400000000000006</c:v>
                </c:pt>
                <c:pt idx="4">
                  <c:v>30.700000000000003</c:v>
                </c:pt>
              </c:numCache>
            </c:numRef>
          </c:val>
          <c:extLst>
            <c:ext xmlns:c16="http://schemas.microsoft.com/office/drawing/2014/chart" uri="{C3380CC4-5D6E-409C-BE32-E72D297353CC}">
              <c16:uniqueId val="{00000000-78BF-471D-BFF3-68F654A9E549}"/>
            </c:ext>
          </c:extLst>
        </c:ser>
        <c:dLbls>
          <c:showLegendKey val="0"/>
          <c:showVal val="0"/>
          <c:showCatName val="0"/>
          <c:showSerName val="0"/>
          <c:showPercent val="0"/>
          <c:showBubbleSize val="0"/>
        </c:dLbls>
        <c:gapWidth val="219"/>
        <c:overlap val="-27"/>
        <c:axId val="712628032"/>
        <c:axId val="712627048"/>
      </c:barChart>
      <c:catAx>
        <c:axId val="7126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2627048"/>
        <c:crosses val="autoZero"/>
        <c:auto val="1"/>
        <c:lblAlgn val="ctr"/>
        <c:lblOffset val="100"/>
        <c:noMultiLvlLbl val="0"/>
      </c:catAx>
      <c:valAx>
        <c:axId val="712627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dirty="0"/>
                  <a:t>Percent (%)</a:t>
                </a:r>
              </a:p>
              <a:p>
                <a:pPr>
                  <a:defRPr sz="1200"/>
                </a:pPr>
                <a:r>
                  <a:rPr lang="en-AU" sz="1200" dirty="0"/>
                  <a:t>agree/strongly agree</a:t>
                </a:r>
              </a:p>
            </c:rich>
          </c:tx>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262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aseline="0">
                <a:solidFill>
                  <a:schemeClr val="tx1"/>
                </a:solidFill>
              </a:rPr>
              <a:t>Are you currently living off Country?</a:t>
            </a:r>
          </a:p>
        </c:rich>
      </c:tx>
      <c:layout>
        <c:manualLayout>
          <c:xMode val="edge"/>
          <c:yMode val="edge"/>
          <c:x val="0.1647380011663561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3"/>
              <c:pt idx="0">
                <c:v>Yes</c:v>
              </c:pt>
              <c:pt idx="1">
                <c:v>No</c:v>
              </c:pt>
              <c:pt idx="2">
                <c:v>I am unsure of where my Country is</c:v>
              </c:pt>
            </c:strLit>
          </c:cat>
          <c:val>
            <c:numLit>
              <c:formatCode>General</c:formatCode>
              <c:ptCount val="3"/>
              <c:pt idx="0">
                <c:v>35.483870967741943</c:v>
              </c:pt>
              <c:pt idx="1">
                <c:v>36.672325976230901</c:v>
              </c:pt>
              <c:pt idx="2">
                <c:v>27.84380305602717</c:v>
              </c:pt>
            </c:numLit>
          </c:val>
          <c:extLst>
            <c:ext xmlns:c16="http://schemas.microsoft.com/office/drawing/2014/chart" uri="{C3380CC4-5D6E-409C-BE32-E72D297353CC}">
              <c16:uniqueId val="{00000000-72DD-47E8-A35F-5D006031FFE5}"/>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I think it is important </a:t>
            </a:r>
            <a:r>
              <a:rPr lang="en-US" baseline="0" dirty="0"/>
              <a:t>for Aboriginal and Torres Strait Islander LGBTQA+ people to be represented fairly in the media.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1.1400651465798051</c:v>
              </c:pt>
              <c:pt idx="1">
                <c:v>0.48859934853420189</c:v>
              </c:pt>
              <c:pt idx="2">
                <c:v>1.1400651465798051</c:v>
              </c:pt>
              <c:pt idx="3">
                <c:v>10.09771986970684</c:v>
              </c:pt>
              <c:pt idx="4">
                <c:v>87.133550488599354</c:v>
              </c:pt>
            </c:numLit>
          </c:val>
          <c:extLst>
            <c:ext xmlns:c16="http://schemas.microsoft.com/office/drawing/2014/chart" uri="{C3380CC4-5D6E-409C-BE32-E72D297353CC}">
              <c16:uniqueId val="{00000000-FACB-4560-812B-28B848C4FA53}"/>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Aboriginal and Torres Strait Islander LGBTQA+ people are </a:t>
            </a:r>
            <a:r>
              <a:rPr lang="en-US" b="1" baseline="0" dirty="0"/>
              <a:t>often represented fairly in the media</a:t>
            </a:r>
            <a:r>
              <a:rPr lang="en-US" baseline="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40.819672131147541</c:v>
              </c:pt>
              <c:pt idx="1">
                <c:v>45.737704918032783</c:v>
              </c:pt>
              <c:pt idx="2">
                <c:v>10.16393442622951</c:v>
              </c:pt>
              <c:pt idx="3">
                <c:v>1.639344262295082</c:v>
              </c:pt>
              <c:pt idx="4">
                <c:v>1.639344262295082</c:v>
              </c:pt>
            </c:numLit>
          </c:val>
          <c:extLst>
            <c:ext xmlns:c16="http://schemas.microsoft.com/office/drawing/2014/chart" uri="{C3380CC4-5D6E-409C-BE32-E72D297353CC}">
              <c16:uniqueId val="{00000000-0A5C-426F-896B-E79CB2977228}"/>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Seeing Aboriginal and Torres Strait Islander LGBTQA+ people represented fairly in the media </a:t>
            </a:r>
            <a:r>
              <a:rPr lang="en-US" b="1" baseline="0" dirty="0"/>
              <a:t>makes me feel seen</a:t>
            </a:r>
            <a:r>
              <a:rPr lang="en-US" baseline="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1.4802631578947369</c:v>
              </c:pt>
              <c:pt idx="1">
                <c:v>3.2894736842105261</c:v>
              </c:pt>
              <c:pt idx="2">
                <c:v>5.427631578947369</c:v>
              </c:pt>
              <c:pt idx="3">
                <c:v>24.17763157894737</c:v>
              </c:pt>
              <c:pt idx="4">
                <c:v>65.625</c:v>
              </c:pt>
            </c:numLit>
          </c:val>
          <c:extLst>
            <c:ext xmlns:c16="http://schemas.microsoft.com/office/drawing/2014/chart" uri="{C3380CC4-5D6E-409C-BE32-E72D297353CC}">
              <c16:uniqueId val="{00000000-5E8C-4AED-AA44-938572158805}"/>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Sheet1!$B$24</c:f>
              <c:strCache>
                <c:ptCount val="1"/>
                <c:pt idx="0">
                  <c:v>Percent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Sheet1!$A$25:$A$27</c:f>
              <c:strCache>
                <c:ptCount val="3"/>
                <c:pt idx="0">
                  <c:v>Yes</c:v>
                </c:pt>
                <c:pt idx="1">
                  <c:v>No</c:v>
                </c:pt>
                <c:pt idx="2">
                  <c:v>Prefer not to say</c:v>
                </c:pt>
              </c:strCache>
            </c:strRef>
          </c:cat>
          <c:val>
            <c:numRef>
              <c:f>Sheet1!$B$25:$B$27</c:f>
              <c:numCache>
                <c:formatCode>General</c:formatCode>
                <c:ptCount val="3"/>
                <c:pt idx="0">
                  <c:v>0.45390000000000003</c:v>
                </c:pt>
                <c:pt idx="1">
                  <c:v>0.42180000000000001</c:v>
                </c:pt>
                <c:pt idx="2">
                  <c:v>0.1242</c:v>
                </c:pt>
              </c:numCache>
            </c:numRef>
          </c:val>
          <c:extLst>
            <c:ext xmlns:c16="http://schemas.microsoft.com/office/drawing/2014/chart" uri="{C3380CC4-5D6E-409C-BE32-E72D297353CC}">
              <c16:uniqueId val="{00000000-02AE-4EC9-8524-69D7CDEAED93}"/>
            </c:ext>
          </c:extLst>
        </c:ser>
        <c:dLbls>
          <c:dLblPos val="outEnd"/>
          <c:showLegendKey val="0"/>
          <c:showVal val="1"/>
          <c:showCatName val="0"/>
          <c:showSerName val="0"/>
          <c:showPercent val="0"/>
          <c:showBubbleSize val="0"/>
        </c:dLbls>
        <c:gapWidth val="219"/>
        <c:overlap val="-27"/>
        <c:axId val="722189776"/>
        <c:axId val="722188792"/>
      </c:barChart>
      <c:catAx>
        <c:axId val="72218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188792"/>
        <c:crosses val="autoZero"/>
        <c:auto val="1"/>
        <c:lblAlgn val="ctr"/>
        <c:lblOffset val="100"/>
        <c:noMultiLvlLbl val="0"/>
      </c:catAx>
      <c:valAx>
        <c:axId val="72218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1897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Lit>
              <c:ptCount val="3"/>
              <c:pt idx="0">
                <c:v>Prefer not to say</c:v>
              </c:pt>
              <c:pt idx="1">
                <c:v>No</c:v>
              </c:pt>
              <c:pt idx="2">
                <c:v>Yes</c:v>
              </c:pt>
            </c:strLit>
          </c:cat>
          <c:val>
            <c:numLit>
              <c:formatCode>General</c:formatCode>
              <c:ptCount val="3"/>
              <c:pt idx="0">
                <c:v>10.44776119402985</c:v>
              </c:pt>
              <c:pt idx="1">
                <c:v>32.40938166311301</c:v>
              </c:pt>
              <c:pt idx="2">
                <c:v>57.142857142857139</c:v>
              </c:pt>
            </c:numLit>
          </c:val>
          <c:extLst>
            <c:ext xmlns:c16="http://schemas.microsoft.com/office/drawing/2014/chart" uri="{C3380CC4-5D6E-409C-BE32-E72D297353CC}">
              <c16:uniqueId val="{00000000-B766-4CA8-8C93-478D8CDC6362}"/>
            </c:ext>
          </c:extLst>
        </c:ser>
        <c:dLbls>
          <c:showLegendKey val="0"/>
          <c:showVal val="0"/>
          <c:showCatName val="0"/>
          <c:showSerName val="0"/>
          <c:showPercent val="0"/>
          <c:showBubbleSize val="0"/>
        </c:dLbls>
        <c:gapWidth val="219"/>
        <c:axId val="588400416"/>
        <c:axId val="585612464"/>
      </c:barChart>
      <c:catAx>
        <c:axId val="58840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Sheet1!$A$15:$A$17</c:f>
              <c:strCache>
                <c:ptCount val="3"/>
                <c:pt idx="0">
                  <c:v>Yes</c:v>
                </c:pt>
                <c:pt idx="1">
                  <c:v>No</c:v>
                </c:pt>
                <c:pt idx="2">
                  <c:v>Prefer not to say</c:v>
                </c:pt>
              </c:strCache>
            </c:strRef>
          </c:cat>
          <c:val>
            <c:numRef>
              <c:f>Sheet1!$B$15:$B$17</c:f>
              <c:numCache>
                <c:formatCode>General</c:formatCode>
                <c:ptCount val="3"/>
                <c:pt idx="0">
                  <c:v>42.01</c:v>
                </c:pt>
                <c:pt idx="1">
                  <c:v>11.7</c:v>
                </c:pt>
                <c:pt idx="2">
                  <c:v>3.21</c:v>
                </c:pt>
              </c:numCache>
            </c:numRef>
          </c:val>
          <c:extLst>
            <c:ext xmlns:c16="http://schemas.microsoft.com/office/drawing/2014/chart" uri="{C3380CC4-5D6E-409C-BE32-E72D297353CC}">
              <c16:uniqueId val="{00000000-85B8-4A18-B81D-87FD872FEFD2}"/>
            </c:ext>
          </c:extLst>
        </c:ser>
        <c:dLbls>
          <c:showLegendKey val="0"/>
          <c:showVal val="0"/>
          <c:showCatName val="0"/>
          <c:showSerName val="0"/>
          <c:showPercent val="0"/>
          <c:showBubbleSize val="0"/>
        </c:dLbls>
        <c:gapWidth val="182"/>
        <c:axId val="470754904"/>
        <c:axId val="470755888"/>
      </c:barChart>
      <c:catAx>
        <c:axId val="470754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0755888"/>
        <c:crosses val="autoZero"/>
        <c:auto val="1"/>
        <c:lblAlgn val="ctr"/>
        <c:lblOffset val="100"/>
        <c:noMultiLvlLbl val="0"/>
      </c:catAx>
      <c:valAx>
        <c:axId val="470755888"/>
        <c:scaling>
          <c:orientation val="minMax"/>
          <c:max val="7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75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Sheet1!$A$20:$A$22</c:f>
              <c:strCache>
                <c:ptCount val="3"/>
                <c:pt idx="0">
                  <c:v>Yes</c:v>
                </c:pt>
                <c:pt idx="1">
                  <c:v>No</c:v>
                </c:pt>
                <c:pt idx="2">
                  <c:v>Prefer not to say</c:v>
                </c:pt>
              </c:strCache>
            </c:strRef>
          </c:cat>
          <c:val>
            <c:numRef>
              <c:f>Sheet1!$B$20:$B$22</c:f>
              <c:numCache>
                <c:formatCode>General</c:formatCode>
                <c:ptCount val="3"/>
                <c:pt idx="0">
                  <c:v>19.010000000000002</c:v>
                </c:pt>
                <c:pt idx="1">
                  <c:v>19.399999999999999</c:v>
                </c:pt>
                <c:pt idx="2">
                  <c:v>3.63</c:v>
                </c:pt>
              </c:numCache>
            </c:numRef>
          </c:val>
          <c:extLst>
            <c:ext xmlns:c16="http://schemas.microsoft.com/office/drawing/2014/chart" uri="{C3380CC4-5D6E-409C-BE32-E72D297353CC}">
              <c16:uniqueId val="{00000000-F7DC-4DF4-883C-542A2335F42B}"/>
            </c:ext>
          </c:extLst>
        </c:ser>
        <c:dLbls>
          <c:showLegendKey val="0"/>
          <c:showVal val="0"/>
          <c:showCatName val="0"/>
          <c:showSerName val="0"/>
          <c:showPercent val="0"/>
          <c:showBubbleSize val="0"/>
        </c:dLbls>
        <c:gapWidth val="182"/>
        <c:axId val="787315472"/>
        <c:axId val="787313504"/>
      </c:barChart>
      <c:catAx>
        <c:axId val="787315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7313504"/>
        <c:crosses val="autoZero"/>
        <c:auto val="1"/>
        <c:lblAlgn val="ctr"/>
        <c:lblOffset val="100"/>
        <c:noMultiLvlLbl val="0"/>
      </c:catAx>
      <c:valAx>
        <c:axId val="787313504"/>
        <c:scaling>
          <c:orientation val="minMax"/>
          <c:max val="7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31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a:t>Where would you most like to go for health care?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64439098819803"/>
          <c:y val="0.10361512291568922"/>
          <c:w val="0.84466141590007837"/>
          <c:h val="0.6636719440647675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Use'!$A$90:$A$94</c:f>
              <c:strCache>
                <c:ptCount val="5"/>
                <c:pt idx="0">
                  <c:v>Aboriginal and Torres Strait Islander health services</c:v>
                </c:pt>
                <c:pt idx="1">
                  <c:v>LGBTQA+ health services</c:v>
                </c:pt>
                <c:pt idx="2">
                  <c:v>General health services</c:v>
                </c:pt>
                <c:pt idx="3">
                  <c:v>No preference</c:v>
                </c:pt>
                <c:pt idx="4">
                  <c:v>I don't go to health services</c:v>
                </c:pt>
              </c:strCache>
            </c:strRef>
          </c:cat>
          <c:val>
            <c:numRef>
              <c:f>'Service Use'!$B$90:$B$94</c:f>
              <c:numCache>
                <c:formatCode>###0.0</c:formatCode>
                <c:ptCount val="5"/>
                <c:pt idx="0">
                  <c:v>37.35224586288416</c:v>
                </c:pt>
                <c:pt idx="1">
                  <c:v>36.643026004728128</c:v>
                </c:pt>
                <c:pt idx="2">
                  <c:v>41.134751773049643</c:v>
                </c:pt>
                <c:pt idx="3">
                  <c:v>13.711583924349883</c:v>
                </c:pt>
                <c:pt idx="4">
                  <c:v>3.3096926713947989</c:v>
                </c:pt>
              </c:numCache>
            </c:numRef>
          </c:val>
          <c:extLst>
            <c:ext xmlns:c16="http://schemas.microsoft.com/office/drawing/2014/chart" uri="{C3380CC4-5D6E-409C-BE32-E72D297353CC}">
              <c16:uniqueId val="{00000000-3E95-4FD4-98FD-9BAF722AA7E6}"/>
            </c:ext>
          </c:extLst>
        </c:ser>
        <c:dLbls>
          <c:showLegendKey val="0"/>
          <c:showVal val="0"/>
          <c:showCatName val="0"/>
          <c:showSerName val="0"/>
          <c:showPercent val="0"/>
          <c:showBubbleSize val="0"/>
        </c:dLbls>
        <c:gapWidth val="219"/>
        <c:overlap val="-27"/>
        <c:axId val="737168120"/>
        <c:axId val="737170416"/>
      </c:barChart>
      <c:catAx>
        <c:axId val="73716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7170416"/>
        <c:crosses val="autoZero"/>
        <c:auto val="1"/>
        <c:lblAlgn val="ctr"/>
        <c:lblOffset val="100"/>
        <c:noMultiLvlLbl val="0"/>
      </c:catAx>
      <c:valAx>
        <c:axId val="737170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716812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I am proud to be LGBTQA+</a:t>
            </a:r>
          </a:p>
        </c:rich>
      </c:tx>
      <c:layout>
        <c:manualLayout>
          <c:xMode val="edge"/>
          <c:yMode val="edge"/>
          <c:x val="0.24454884227678333"/>
          <c:y val="2.09429551829004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78051601132789"/>
          <c:y val="0.24927366148543822"/>
          <c:w val="0.78080445787850106"/>
          <c:h val="0.5991801465182337"/>
        </c:manualLayout>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1.941747572815534</c:v>
              </c:pt>
              <c:pt idx="1">
                <c:v>5.0970873786407767</c:v>
              </c:pt>
              <c:pt idx="2">
                <c:v>6.0679611650485441</c:v>
              </c:pt>
              <c:pt idx="3">
                <c:v>20.38834951456311</c:v>
              </c:pt>
              <c:pt idx="4">
                <c:v>66.504854368932044</c:v>
              </c:pt>
            </c:numLit>
          </c:val>
          <c:extLst>
            <c:ext xmlns:c16="http://schemas.microsoft.com/office/drawing/2014/chart" uri="{C3380CC4-5D6E-409C-BE32-E72D297353CC}">
              <c16:uniqueId val="{00000000-2F74-4DE1-A66F-7D65FE2B820C}"/>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I am proud to be Aboriginal and/or Torres Strait Islander.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78051601132789"/>
          <c:y val="0.24504157075923116"/>
          <c:w val="0.78080445787850106"/>
          <c:h val="0.60406236120160994"/>
        </c:manualLayout>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2.4330900243308999</c:v>
              </c:pt>
              <c:pt idx="1">
                <c:v>4.8661800486618008</c:v>
              </c:pt>
              <c:pt idx="2">
                <c:v>5.3527980535279802</c:v>
              </c:pt>
              <c:pt idx="3">
                <c:v>16.788321167883211</c:v>
              </c:pt>
              <c:pt idx="4">
                <c:v>70.559610705596114</c:v>
              </c:pt>
            </c:numLit>
          </c:val>
          <c:extLst>
            <c:ext xmlns:c16="http://schemas.microsoft.com/office/drawing/2014/chart" uri="{C3380CC4-5D6E-409C-BE32-E72D297353CC}">
              <c16:uniqueId val="{00000000-1BDA-4AF9-AEE0-5AE7376570E0}"/>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There is a place for LGBTQA+ people in Aboriginal and Torres Strait Islander culture.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5"/>
              <c:pt idx="0">
                <c:v>Strongly disagree</c:v>
              </c:pt>
              <c:pt idx="1">
                <c:v>Disagree</c:v>
              </c:pt>
              <c:pt idx="2">
                <c:v>Neutral</c:v>
              </c:pt>
              <c:pt idx="3">
                <c:v>Agree</c:v>
              </c:pt>
              <c:pt idx="4">
                <c:v>Strongly agree</c:v>
              </c:pt>
            </c:strLit>
          </c:cat>
          <c:val>
            <c:numLit>
              <c:formatCode>General</c:formatCode>
              <c:ptCount val="5"/>
              <c:pt idx="0">
                <c:v>3.7406483790523688</c:v>
              </c:pt>
              <c:pt idx="1">
                <c:v>8.7281795511221958</c:v>
              </c:pt>
              <c:pt idx="2">
                <c:v>15.211970074812969</c:v>
              </c:pt>
              <c:pt idx="3">
                <c:v>23.690773067331669</c:v>
              </c:pt>
              <c:pt idx="4">
                <c:v>48.628428927680801</c:v>
              </c:pt>
            </c:numLit>
          </c:val>
          <c:extLst>
            <c:ext xmlns:c16="http://schemas.microsoft.com/office/drawing/2014/chart" uri="{C3380CC4-5D6E-409C-BE32-E72D297353CC}">
              <c16:uniqueId val="{00000000-CA79-49FA-9044-683F37A8F3B2}"/>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'Ab. service experiences'!$B$241</c:f>
              <c:strCache>
                <c:ptCount val="1"/>
                <c:pt idx="0">
                  <c:v>Agree/strongly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 service experiences'!$A$242:$A$248</c:f>
              <c:strCache>
                <c:ptCount val="7"/>
                <c:pt idx="0">
                  <c:v>I feel safe telling them that I am LGBTQA+*</c:v>
                </c:pt>
                <c:pt idx="1">
                  <c:v>I don't expect to have a bad experience because I am LGBTQA+*</c:v>
                </c:pt>
                <c:pt idx="2">
                  <c:v> I usually don't tell them that I am LGBTQA+ because I don't think it is important to tell them.</c:v>
                </c:pt>
                <c:pt idx="3">
                  <c:v>There have been LGBTQA+ positive health workers at the service</c:v>
                </c:pt>
                <c:pt idx="4">
                  <c:v>I feel that I am treated equally as an LGBTQA+ person</c:v>
                </c:pt>
                <c:pt idx="5">
                  <c:v>They know about my needs as an LGBTQA+ person</c:v>
                </c:pt>
                <c:pt idx="6">
                  <c:v>They are able to give me good resources, and link me up to places for LGBTQA+ people</c:v>
                </c:pt>
              </c:strCache>
            </c:strRef>
          </c:cat>
          <c:val>
            <c:numRef>
              <c:f>'Ab. service experiences'!$B$242:$B$248</c:f>
              <c:numCache>
                <c:formatCode>General</c:formatCode>
                <c:ptCount val="7"/>
                <c:pt idx="0">
                  <c:v>53.5</c:v>
                </c:pt>
                <c:pt idx="1">
                  <c:v>52.8</c:v>
                </c:pt>
                <c:pt idx="2">
                  <c:v>67.099999999999994</c:v>
                </c:pt>
                <c:pt idx="3">
                  <c:v>51.7</c:v>
                </c:pt>
                <c:pt idx="4">
                  <c:v>48.5</c:v>
                </c:pt>
                <c:pt idx="5">
                  <c:v>24.9</c:v>
                </c:pt>
                <c:pt idx="6">
                  <c:v>28.4</c:v>
                </c:pt>
              </c:numCache>
            </c:numRef>
          </c:val>
          <c:extLst>
            <c:ext xmlns:c16="http://schemas.microsoft.com/office/drawing/2014/chart" uri="{C3380CC4-5D6E-409C-BE32-E72D297353CC}">
              <c16:uniqueId val="{00000000-2463-432D-A2BA-81D81371C9CF}"/>
            </c:ext>
          </c:extLst>
        </c:ser>
        <c:dLbls>
          <c:dLblPos val="outEnd"/>
          <c:showLegendKey val="0"/>
          <c:showVal val="1"/>
          <c:showCatName val="0"/>
          <c:showSerName val="0"/>
          <c:showPercent val="0"/>
          <c:showBubbleSize val="0"/>
        </c:dLbls>
        <c:gapWidth val="182"/>
        <c:axId val="830182312"/>
        <c:axId val="830183952"/>
      </c:barChart>
      <c:catAx>
        <c:axId val="830182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0183952"/>
        <c:crosses val="autoZero"/>
        <c:auto val="1"/>
        <c:lblAlgn val="ctr"/>
        <c:lblOffset val="100"/>
        <c:noMultiLvlLbl val="0"/>
      </c:catAx>
      <c:valAx>
        <c:axId val="830183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 agree/strongly agree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182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'Ab. service experiences'!$B$250</c:f>
              <c:strCache>
                <c:ptCount val="1"/>
                <c:pt idx="0">
                  <c:v>Yes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 service experiences'!$A$251:$A$255</c:f>
              <c:strCache>
                <c:ptCount val="5"/>
                <c:pt idx="0">
                  <c:v>They would not see me because I am LGBTQA+.</c:v>
                </c:pt>
                <c:pt idx="1">
                  <c:v>I felt like they gave me a worse service because I am LGBTQA+.</c:v>
                </c:pt>
                <c:pt idx="2">
                  <c:v>They made me feel like I matter less because I am LGBTQA+.</c:v>
                </c:pt>
                <c:pt idx="3">
                  <c:v>I have heard rude, hurtful or ignorant comments about my LGBTQA+ identity.</c:v>
                </c:pt>
                <c:pt idx="4">
                  <c:v>Staff at the Aboriginal and Torres Strait Islander health services did not use the right language for LGBTQA+ people*</c:v>
                </c:pt>
              </c:strCache>
            </c:strRef>
          </c:cat>
          <c:val>
            <c:numRef>
              <c:f>'Ab. service experiences'!$B$251:$B$255</c:f>
              <c:numCache>
                <c:formatCode>###0.0</c:formatCode>
                <c:ptCount val="5"/>
                <c:pt idx="0">
                  <c:v>4.6511627906976747</c:v>
                </c:pt>
                <c:pt idx="1">
                  <c:v>7.441860465116279</c:v>
                </c:pt>
                <c:pt idx="2">
                  <c:v>9.8130841121495322</c:v>
                </c:pt>
                <c:pt idx="3">
                  <c:v>23.004694835680752</c:v>
                </c:pt>
                <c:pt idx="4">
                  <c:v>64</c:v>
                </c:pt>
              </c:numCache>
            </c:numRef>
          </c:val>
          <c:extLst>
            <c:ext xmlns:c16="http://schemas.microsoft.com/office/drawing/2014/chart" uri="{C3380CC4-5D6E-409C-BE32-E72D297353CC}">
              <c16:uniqueId val="{00000000-0565-421D-BF10-5A7FFABF2954}"/>
            </c:ext>
          </c:extLst>
        </c:ser>
        <c:dLbls>
          <c:dLblPos val="outEnd"/>
          <c:showLegendKey val="0"/>
          <c:showVal val="1"/>
          <c:showCatName val="0"/>
          <c:showSerName val="0"/>
          <c:showPercent val="0"/>
          <c:showBubbleSize val="0"/>
        </c:dLbls>
        <c:gapWidth val="182"/>
        <c:axId val="629040000"/>
        <c:axId val="775400184"/>
      </c:barChart>
      <c:catAx>
        <c:axId val="62904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5400184"/>
        <c:crosses val="autoZero"/>
        <c:auto val="1"/>
        <c:lblAlgn val="ctr"/>
        <c:lblOffset val="100"/>
        <c:noMultiLvlLbl val="0"/>
      </c:catAx>
      <c:valAx>
        <c:axId val="775400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04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In general, how much do Aboriginal and Torres Strait Islander health services know about working with LGBTQA+ people?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 service experiences'!$H$145:$H$149</c:f>
              <c:strCache>
                <c:ptCount val="5"/>
                <c:pt idx="0">
                  <c:v>Nothing</c:v>
                </c:pt>
                <c:pt idx="1">
                  <c:v>1.0</c:v>
                </c:pt>
                <c:pt idx="2">
                  <c:v>2</c:v>
                </c:pt>
                <c:pt idx="3">
                  <c:v>3.0</c:v>
                </c:pt>
                <c:pt idx="4">
                  <c:v>A lot</c:v>
                </c:pt>
              </c:strCache>
            </c:strRef>
          </c:cat>
          <c:val>
            <c:numRef>
              <c:f>'Ab. service experiences'!$I$145:$I$149</c:f>
              <c:numCache>
                <c:formatCode>###0.0</c:formatCode>
                <c:ptCount val="5"/>
                <c:pt idx="0">
                  <c:v>6.6326530612244898</c:v>
                </c:pt>
                <c:pt idx="1">
                  <c:v>38.265306122448976</c:v>
                </c:pt>
                <c:pt idx="2">
                  <c:v>25.510204081632654</c:v>
                </c:pt>
                <c:pt idx="3">
                  <c:v>22.448979591836736</c:v>
                </c:pt>
                <c:pt idx="4">
                  <c:v>7.1428571428571423</c:v>
                </c:pt>
              </c:numCache>
            </c:numRef>
          </c:val>
          <c:extLst>
            <c:ext xmlns:c16="http://schemas.microsoft.com/office/drawing/2014/chart" uri="{C3380CC4-5D6E-409C-BE32-E72D297353CC}">
              <c16:uniqueId val="{00000000-DADC-4625-9ABE-8642F246136F}"/>
            </c:ext>
          </c:extLst>
        </c:ser>
        <c:dLbls>
          <c:showLegendKey val="0"/>
          <c:showVal val="0"/>
          <c:showCatName val="0"/>
          <c:showSerName val="0"/>
          <c:showPercent val="0"/>
          <c:showBubbleSize val="0"/>
        </c:dLbls>
        <c:gapWidth val="219"/>
        <c:overlap val="-27"/>
        <c:axId val="615042704"/>
        <c:axId val="615041720"/>
      </c:barChart>
      <c:catAx>
        <c:axId val="615042704"/>
        <c:scaling>
          <c:orientation val="minMax"/>
        </c:scaling>
        <c:delete val="1"/>
        <c:axPos val="b"/>
        <c:numFmt formatCode="General" sourceLinked="1"/>
        <c:majorTickMark val="none"/>
        <c:minorTickMark val="none"/>
        <c:tickLblPos val="nextTo"/>
        <c:crossAx val="615041720"/>
        <c:crosses val="autoZero"/>
        <c:auto val="1"/>
        <c:lblAlgn val="ctr"/>
        <c:lblOffset val="100"/>
        <c:noMultiLvlLbl val="0"/>
      </c:catAx>
      <c:valAx>
        <c:axId val="615041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04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Use'!$H$12:$H$13</c:f>
              <c:strCache>
                <c:ptCount val="2"/>
                <c:pt idx="0">
                  <c:v>Has ever used an Aboriginal and Torres Strait Islander health service</c:v>
                </c:pt>
                <c:pt idx="1">
                  <c:v>Would most like to go to Aboriginal and Torres Strait Islander health services for health care</c:v>
                </c:pt>
              </c:strCache>
            </c:strRef>
          </c:cat>
          <c:val>
            <c:numRef>
              <c:f>'Service Use'!$I$12:$I$13</c:f>
              <c:numCache>
                <c:formatCode>###0.0</c:formatCode>
                <c:ptCount val="2"/>
                <c:pt idx="0">
                  <c:v>49.450549450549453</c:v>
                </c:pt>
                <c:pt idx="1">
                  <c:v>37.35224586288416</c:v>
                </c:pt>
              </c:numCache>
            </c:numRef>
          </c:val>
          <c:extLst>
            <c:ext xmlns:c16="http://schemas.microsoft.com/office/drawing/2014/chart" uri="{C3380CC4-5D6E-409C-BE32-E72D297353CC}">
              <c16:uniqueId val="{00000000-A6C3-46E1-BA33-0A8159449A47}"/>
            </c:ext>
          </c:extLst>
        </c:ser>
        <c:dLbls>
          <c:showLegendKey val="0"/>
          <c:showVal val="0"/>
          <c:showCatName val="0"/>
          <c:showSerName val="0"/>
          <c:showPercent val="0"/>
          <c:showBubbleSize val="0"/>
        </c:dLbls>
        <c:gapWidth val="182"/>
        <c:axId val="619043872"/>
        <c:axId val="619041576"/>
      </c:barChart>
      <c:catAx>
        <c:axId val="61904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041576"/>
        <c:crosses val="autoZero"/>
        <c:auto val="1"/>
        <c:lblAlgn val="ctr"/>
        <c:lblOffset val="100"/>
        <c:noMultiLvlLbl val="0"/>
      </c:catAx>
      <c:valAx>
        <c:axId val="619041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04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'LGBTQ+ service experiences'!$B$164</c:f>
              <c:strCache>
                <c:ptCount val="1"/>
                <c:pt idx="0">
                  <c:v>Agree/strongly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'LGBTQ+ service experiences'!$A$165:$A$168</c:f>
              <c:strCache>
                <c:ptCount val="4"/>
                <c:pt idx="0">
                  <c:v>I don't expect to have a bad experience because I am Aboriginal and/or Torres Strait Islander*</c:v>
                </c:pt>
                <c:pt idx="1">
                  <c:v> I usually don't tell them that I am Aboriginal and/or Torres Strait Islander because I don't think it is important to tell them.</c:v>
                </c:pt>
                <c:pt idx="2">
                  <c:v>I feel that I am treated equally as an Aboriginal and/or Torres Strait Islander person</c:v>
                </c:pt>
                <c:pt idx="3">
                  <c:v>They are able to give me good resources, and link me up to places for Aboriginal and/or Torres Strait Islander people</c:v>
                </c:pt>
              </c:strCache>
            </c:strRef>
          </c:cat>
          <c:val>
            <c:numRef>
              <c:f>'LGBTQ+ service experiences'!$B$165:$B$168</c:f>
              <c:numCache>
                <c:formatCode>###0.0</c:formatCode>
                <c:ptCount val="4"/>
                <c:pt idx="0">
                  <c:v>58.8</c:v>
                </c:pt>
                <c:pt idx="1">
                  <c:v>28.5</c:v>
                </c:pt>
                <c:pt idx="2" formatCode="General">
                  <c:v>52</c:v>
                </c:pt>
                <c:pt idx="3" formatCode="General">
                  <c:v>36.1</c:v>
                </c:pt>
              </c:numCache>
            </c:numRef>
          </c:val>
          <c:extLst>
            <c:ext xmlns:c16="http://schemas.microsoft.com/office/drawing/2014/chart" uri="{C3380CC4-5D6E-409C-BE32-E72D297353CC}">
              <c16:uniqueId val="{00000000-7088-447D-BE01-3691CD907C3E}"/>
            </c:ext>
          </c:extLst>
        </c:ser>
        <c:dLbls>
          <c:dLblPos val="outEnd"/>
          <c:showLegendKey val="0"/>
          <c:showVal val="1"/>
          <c:showCatName val="0"/>
          <c:showSerName val="0"/>
          <c:showPercent val="0"/>
          <c:showBubbleSize val="0"/>
        </c:dLbls>
        <c:gapWidth val="182"/>
        <c:axId val="775774304"/>
        <c:axId val="775777584"/>
      </c:barChart>
      <c:catAx>
        <c:axId val="775774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5777584"/>
        <c:crosses val="autoZero"/>
        <c:auto val="1"/>
        <c:lblAlgn val="ctr"/>
        <c:lblOffset val="100"/>
        <c:noMultiLvlLbl val="0"/>
      </c:catAx>
      <c:valAx>
        <c:axId val="775777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 agree/strongly agree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77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'LGBTQ+ service experiences'!$B$178</c:f>
              <c:strCache>
                <c:ptCount val="1"/>
                <c:pt idx="0">
                  <c:v>Yes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'LGBTQ+ service experiences'!$A$179:$A$184</c:f>
              <c:strCache>
                <c:ptCount val="6"/>
                <c:pt idx="0">
                  <c:v>They would not see me because I am Aboriginal and/or Torres Strait Islander</c:v>
                </c:pt>
                <c:pt idx="1">
                  <c:v>I felt like they gave me a worse service because I amAboriginal and/or Torres Strait Islander</c:v>
                </c:pt>
                <c:pt idx="2">
                  <c:v>They made me feel like I matter less because I am Aboriginal and/or Torres Strait Islander</c:v>
                </c:pt>
                <c:pt idx="3">
                  <c:v>I have heard rude, hurtful or ignorant comments about my Aboriginal and/or Torres Strait Islander identity</c:v>
                </c:pt>
                <c:pt idx="4">
                  <c:v>They didn't listen to my opinion about involving my family or friends in my care*</c:v>
                </c:pt>
                <c:pt idx="5">
                  <c:v>I don't see visible signs that Aboriginal and/or Torres Strait Islander people are welcome*</c:v>
                </c:pt>
              </c:strCache>
            </c:strRef>
          </c:cat>
          <c:val>
            <c:numRef>
              <c:f>'LGBTQ+ service experiences'!$B$179:$B$184</c:f>
              <c:numCache>
                <c:formatCode>###0.0</c:formatCode>
                <c:ptCount val="6"/>
                <c:pt idx="0">
                  <c:v>10.309278350515463</c:v>
                </c:pt>
                <c:pt idx="1">
                  <c:v>16.494845360824741</c:v>
                </c:pt>
                <c:pt idx="2">
                  <c:v>15.463917525773196</c:v>
                </c:pt>
                <c:pt idx="3">
                  <c:v>43.298969072164951</c:v>
                </c:pt>
                <c:pt idx="4">
                  <c:v>22.680412371134022</c:v>
                </c:pt>
                <c:pt idx="5">
                  <c:v>19.587628865979383</c:v>
                </c:pt>
              </c:numCache>
            </c:numRef>
          </c:val>
          <c:extLst>
            <c:ext xmlns:c16="http://schemas.microsoft.com/office/drawing/2014/chart" uri="{C3380CC4-5D6E-409C-BE32-E72D297353CC}">
              <c16:uniqueId val="{00000000-8E74-4DAB-89EE-92C0DBBB141E}"/>
            </c:ext>
          </c:extLst>
        </c:ser>
        <c:dLbls>
          <c:dLblPos val="outEnd"/>
          <c:showLegendKey val="0"/>
          <c:showVal val="1"/>
          <c:showCatName val="0"/>
          <c:showSerName val="0"/>
          <c:showPercent val="0"/>
          <c:showBubbleSize val="0"/>
        </c:dLbls>
        <c:gapWidth val="182"/>
        <c:axId val="749518888"/>
        <c:axId val="749515280"/>
      </c:barChart>
      <c:catAx>
        <c:axId val="749518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9515280"/>
        <c:crosses val="autoZero"/>
        <c:auto val="1"/>
        <c:lblAlgn val="ctr"/>
        <c:lblOffset val="100"/>
        <c:noMultiLvlLbl val="0"/>
      </c:catAx>
      <c:valAx>
        <c:axId val="749515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Percent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5188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57973-1D28-4C2A-929A-9B1A1C5D05A0}" type="datetimeFigureOut">
              <a:rPr lang="en-AU" smtClean="0"/>
              <a:t>24/02/2023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D87E8-BAE0-416A-B491-E9243D5A4460}" type="slidenum">
              <a:rPr lang="en-AU" smtClean="0"/>
              <a:t>‹#›</a:t>
            </a:fld>
            <a:endParaRPr lang="en-AU"/>
          </a:p>
        </p:txBody>
      </p:sp>
    </p:spTree>
    <p:extLst>
      <p:ext uri="{BB962C8B-B14F-4D97-AF65-F5344CB8AC3E}">
        <p14:creationId xmlns:p14="http://schemas.microsoft.com/office/powerpoint/2010/main" val="29523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1</a:t>
            </a:fld>
            <a:endParaRPr lang="en-AU"/>
          </a:p>
        </p:txBody>
      </p:sp>
    </p:spTree>
    <p:extLst>
      <p:ext uri="{BB962C8B-B14F-4D97-AF65-F5344CB8AC3E}">
        <p14:creationId xmlns:p14="http://schemas.microsoft.com/office/powerpoint/2010/main" val="100099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participants were living with parents or other family. Encouragingly, a very few had no fixed accommodation. </a:t>
            </a:r>
          </a:p>
        </p:txBody>
      </p:sp>
      <p:sp>
        <p:nvSpPr>
          <p:cNvPr id="4" name="Slide Number Placeholder 3"/>
          <p:cNvSpPr>
            <a:spLocks noGrp="1"/>
          </p:cNvSpPr>
          <p:nvPr>
            <p:ph type="sldNum" sz="quarter" idx="5"/>
          </p:nvPr>
        </p:nvSpPr>
        <p:spPr/>
        <p:txBody>
          <a:bodyPr/>
          <a:lstStyle/>
          <a:p>
            <a:fld id="{D49E716E-5C4E-4865-8377-E916D9380E59}" type="slidenum">
              <a:rPr lang="en-AU" smtClean="0"/>
              <a:t>12</a:t>
            </a:fld>
            <a:endParaRPr lang="en-AU"/>
          </a:p>
        </p:txBody>
      </p:sp>
    </p:spTree>
    <p:extLst>
      <p:ext uri="{BB962C8B-B14F-4D97-AF65-F5344CB8AC3E}">
        <p14:creationId xmlns:p14="http://schemas.microsoft.com/office/powerpoint/2010/main" val="12635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13</a:t>
            </a:fld>
            <a:endParaRPr lang="en-AU"/>
          </a:p>
        </p:txBody>
      </p:sp>
    </p:spTree>
    <p:extLst>
      <p:ext uri="{BB962C8B-B14F-4D97-AF65-F5344CB8AC3E}">
        <p14:creationId xmlns:p14="http://schemas.microsoft.com/office/powerpoint/2010/main" val="76081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14</a:t>
            </a:fld>
            <a:endParaRPr lang="en-AU"/>
          </a:p>
        </p:txBody>
      </p:sp>
    </p:spTree>
    <p:extLst>
      <p:ext uri="{BB962C8B-B14F-4D97-AF65-F5344CB8AC3E}">
        <p14:creationId xmlns:p14="http://schemas.microsoft.com/office/powerpoint/2010/main" val="149036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also ran all of these to see if there were differences depending on age or gender diversity, and I’ve included a note when there are differences. </a:t>
            </a:r>
          </a:p>
          <a:p>
            <a:endParaRPr lang="en-AU" dirty="0"/>
          </a:p>
          <a:p>
            <a:r>
              <a:rPr lang="en-AU" dirty="0"/>
              <a:t>Question was scored strongly disagree – strongly agree. Agree/strongly agree responses are shown here. It’s worth keeping in mind that a significant number of scores were ‘neutral’.</a:t>
            </a:r>
          </a:p>
        </p:txBody>
      </p:sp>
      <p:sp>
        <p:nvSpPr>
          <p:cNvPr id="4" name="Slide Number Placeholder 3"/>
          <p:cNvSpPr>
            <a:spLocks noGrp="1"/>
          </p:cNvSpPr>
          <p:nvPr>
            <p:ph type="sldNum" sz="quarter" idx="5"/>
          </p:nvPr>
        </p:nvSpPr>
        <p:spPr/>
        <p:txBody>
          <a:bodyPr/>
          <a:lstStyle/>
          <a:p>
            <a:fld id="{E86D87E8-BAE0-416A-B491-E9243D5A4460}" type="slidenum">
              <a:rPr lang="en-AU" smtClean="0"/>
              <a:t>15</a:t>
            </a:fld>
            <a:endParaRPr lang="en-AU"/>
          </a:p>
        </p:txBody>
      </p:sp>
    </p:spTree>
    <p:extLst>
      <p:ext uri="{BB962C8B-B14F-4D97-AF65-F5344CB8AC3E}">
        <p14:creationId xmlns:p14="http://schemas.microsoft.com/office/powerpoint/2010/main" val="222645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16</a:t>
            </a:fld>
            <a:endParaRPr lang="en-AU"/>
          </a:p>
        </p:txBody>
      </p:sp>
    </p:spTree>
    <p:extLst>
      <p:ext uri="{BB962C8B-B14F-4D97-AF65-F5344CB8AC3E}">
        <p14:creationId xmlns:p14="http://schemas.microsoft.com/office/powerpoint/2010/main" val="1434121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17</a:t>
            </a:fld>
            <a:endParaRPr lang="en-AU"/>
          </a:p>
        </p:txBody>
      </p:sp>
    </p:spTree>
    <p:extLst>
      <p:ext uri="{BB962C8B-B14F-4D97-AF65-F5344CB8AC3E}">
        <p14:creationId xmlns:p14="http://schemas.microsoft.com/office/powerpoint/2010/main" val="382787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Generally, the majority of participants felt they’d received good service at ACCHOs. That included saying that ACCHOs were LGBTQA+ inclusive, and an important part of that was being treated with respect. Others were concerned that they’d been assumed to be cishet, and a several commented that they hadn’t been asked for their pronouns. A small number (n=2) were worried about being discriminated against or felt the LGBTQA+ health guidance was focused on men (n=2). Also 9 participants specifically commented that they weren’t ‘out‘ at services so they were unsure. Bad service included lack of compassion, discrimination (above), or being refused service. </a:t>
            </a:r>
          </a:p>
          <a:p>
            <a:endParaRPr lang="en-AU" dirty="0"/>
          </a:p>
          <a:p>
            <a:r>
              <a:rPr lang="en-AU" dirty="0"/>
              <a:t>*most frequent responses</a:t>
            </a:r>
          </a:p>
        </p:txBody>
      </p:sp>
      <p:sp>
        <p:nvSpPr>
          <p:cNvPr id="4" name="Slide Number Placeholder 3"/>
          <p:cNvSpPr>
            <a:spLocks noGrp="1"/>
          </p:cNvSpPr>
          <p:nvPr>
            <p:ph type="sldNum" sz="quarter" idx="5"/>
          </p:nvPr>
        </p:nvSpPr>
        <p:spPr/>
        <p:txBody>
          <a:bodyPr/>
          <a:lstStyle/>
          <a:p>
            <a:fld id="{E86D87E8-BAE0-416A-B491-E9243D5A4460}" type="slidenum">
              <a:rPr lang="en-AU" smtClean="0"/>
              <a:t>18</a:t>
            </a:fld>
            <a:endParaRPr lang="en-AU"/>
          </a:p>
        </p:txBody>
      </p:sp>
    </p:spTree>
    <p:extLst>
      <p:ext uri="{BB962C8B-B14F-4D97-AF65-F5344CB8AC3E}">
        <p14:creationId xmlns:p14="http://schemas.microsoft.com/office/powerpoint/2010/main" val="119661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Only 2 participants reported a negative experience in ACCHOs. Only 1 participant stated they didn’t want to go to ACCHOs because of fear of LGBTQA+ discrimination, but multiple others responded that they were afraid without explaining why.</a:t>
            </a:r>
          </a:p>
        </p:txBody>
      </p:sp>
      <p:sp>
        <p:nvSpPr>
          <p:cNvPr id="4" name="Slide Number Placeholder 3"/>
          <p:cNvSpPr>
            <a:spLocks noGrp="1"/>
          </p:cNvSpPr>
          <p:nvPr>
            <p:ph type="sldNum" sz="quarter" idx="5"/>
          </p:nvPr>
        </p:nvSpPr>
        <p:spPr/>
        <p:txBody>
          <a:bodyPr/>
          <a:lstStyle/>
          <a:p>
            <a:fld id="{E86D87E8-BAE0-416A-B491-E9243D5A4460}" type="slidenum">
              <a:rPr lang="en-AU" smtClean="0"/>
              <a:t>19</a:t>
            </a:fld>
            <a:endParaRPr lang="en-AU"/>
          </a:p>
        </p:txBody>
      </p:sp>
    </p:spTree>
    <p:extLst>
      <p:ext uri="{BB962C8B-B14F-4D97-AF65-F5344CB8AC3E}">
        <p14:creationId xmlns:p14="http://schemas.microsoft.com/office/powerpoint/2010/main" val="376026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21</a:t>
            </a:fld>
            <a:endParaRPr lang="en-AU"/>
          </a:p>
        </p:txBody>
      </p:sp>
    </p:spTree>
    <p:extLst>
      <p:ext uri="{BB962C8B-B14F-4D97-AF65-F5344CB8AC3E}">
        <p14:creationId xmlns:p14="http://schemas.microsoft.com/office/powerpoint/2010/main" val="194470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24</a:t>
            </a:fld>
            <a:endParaRPr lang="en-AU"/>
          </a:p>
        </p:txBody>
      </p:sp>
    </p:spTree>
    <p:extLst>
      <p:ext uri="{BB962C8B-B14F-4D97-AF65-F5344CB8AC3E}">
        <p14:creationId xmlns:p14="http://schemas.microsoft.com/office/powerpoint/2010/main" val="408921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2</a:t>
            </a:fld>
            <a:endParaRPr lang="en-AU"/>
          </a:p>
        </p:txBody>
      </p:sp>
    </p:spTree>
    <p:extLst>
      <p:ext uri="{BB962C8B-B14F-4D97-AF65-F5344CB8AC3E}">
        <p14:creationId xmlns:p14="http://schemas.microsoft.com/office/powerpoint/2010/main" val="230642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Inaccessibility was primarily no LGBTQ services in area. </a:t>
            </a:r>
          </a:p>
        </p:txBody>
      </p:sp>
      <p:sp>
        <p:nvSpPr>
          <p:cNvPr id="4" name="Slide Number Placeholder 3"/>
          <p:cNvSpPr>
            <a:spLocks noGrp="1"/>
          </p:cNvSpPr>
          <p:nvPr>
            <p:ph type="sldNum" sz="quarter" idx="5"/>
          </p:nvPr>
        </p:nvSpPr>
        <p:spPr/>
        <p:txBody>
          <a:bodyPr/>
          <a:lstStyle/>
          <a:p>
            <a:fld id="{E86D87E8-BAE0-416A-B491-E9243D5A4460}" type="slidenum">
              <a:rPr lang="en-AU" smtClean="0"/>
              <a:t>25</a:t>
            </a:fld>
            <a:endParaRPr lang="en-AU"/>
          </a:p>
        </p:txBody>
      </p:sp>
    </p:spTree>
    <p:extLst>
      <p:ext uri="{BB962C8B-B14F-4D97-AF65-F5344CB8AC3E}">
        <p14:creationId xmlns:p14="http://schemas.microsoft.com/office/powerpoint/2010/main" val="242043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service’ was mainly described as being treated with respect. Participants who felt scared or uncomfortable states that is was because they were afraid of being discriminated against for being LGBT and/or they felt uncomfortable in services in general</a:t>
            </a:r>
          </a:p>
        </p:txBody>
      </p:sp>
      <p:sp>
        <p:nvSpPr>
          <p:cNvPr id="4" name="Slide Number Placeholder 3"/>
          <p:cNvSpPr>
            <a:spLocks noGrp="1"/>
          </p:cNvSpPr>
          <p:nvPr>
            <p:ph type="sldNum" sz="quarter" idx="5"/>
          </p:nvPr>
        </p:nvSpPr>
        <p:spPr/>
        <p:txBody>
          <a:bodyPr/>
          <a:lstStyle/>
          <a:p>
            <a:fld id="{E86D87E8-BAE0-416A-B491-E9243D5A4460}" type="slidenum">
              <a:rPr lang="en-AU" smtClean="0"/>
              <a:t>30</a:t>
            </a:fld>
            <a:endParaRPr lang="en-AU"/>
          </a:p>
        </p:txBody>
      </p:sp>
    </p:spTree>
    <p:extLst>
      <p:ext uri="{BB962C8B-B14F-4D97-AF65-F5344CB8AC3E}">
        <p14:creationId xmlns:p14="http://schemas.microsoft.com/office/powerpoint/2010/main" val="234303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Low number of responses to this questions, given that most participants had attended general health services. </a:t>
            </a:r>
          </a:p>
        </p:txBody>
      </p:sp>
      <p:sp>
        <p:nvSpPr>
          <p:cNvPr id="4" name="Slide Number Placeholder 3"/>
          <p:cNvSpPr>
            <a:spLocks noGrp="1"/>
          </p:cNvSpPr>
          <p:nvPr>
            <p:ph type="sldNum" sz="quarter" idx="5"/>
          </p:nvPr>
        </p:nvSpPr>
        <p:spPr/>
        <p:txBody>
          <a:bodyPr/>
          <a:lstStyle/>
          <a:p>
            <a:fld id="{E86D87E8-BAE0-416A-B491-E9243D5A4460}" type="slidenum">
              <a:rPr lang="en-AU" smtClean="0"/>
              <a:t>31</a:t>
            </a:fld>
            <a:endParaRPr lang="en-AU"/>
          </a:p>
        </p:txBody>
      </p:sp>
    </p:spTree>
    <p:extLst>
      <p:ext uri="{BB962C8B-B14F-4D97-AF65-F5344CB8AC3E}">
        <p14:creationId xmlns:p14="http://schemas.microsoft.com/office/powerpoint/2010/main" val="292333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32</a:t>
            </a:fld>
            <a:endParaRPr lang="en-AU"/>
          </a:p>
        </p:txBody>
      </p:sp>
    </p:spTree>
    <p:extLst>
      <p:ext uri="{BB962C8B-B14F-4D97-AF65-F5344CB8AC3E}">
        <p14:creationId xmlns:p14="http://schemas.microsoft.com/office/powerpoint/2010/main" val="27245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table shows total 'yes' responses (% of valid responses) to use of each service type. </a:t>
            </a:r>
          </a:p>
          <a:p>
            <a:endParaRPr lang="en-AU" dirty="0"/>
          </a:p>
          <a:p>
            <a:pPr marL="285750" indent="-285750">
              <a:buFont typeface="Arial" panose="020B0604020202020204" pitchFamily="34" charset="0"/>
              <a:buChar char="•"/>
            </a:pPr>
            <a:r>
              <a:rPr lang="en-AU" dirty="0"/>
              <a:t>Use of General Health Services did not differ substantially across regions</a:t>
            </a:r>
          </a:p>
          <a:p>
            <a:pPr marL="285750" indent="-285750">
              <a:buFont typeface="Arial" panose="020B0604020202020204" pitchFamily="34" charset="0"/>
              <a:buChar char="•"/>
            </a:pPr>
            <a:r>
              <a:rPr lang="en-AU" dirty="0"/>
              <a:t>Lowest use of Aboriginal Health Service was in </a:t>
            </a:r>
            <a:r>
              <a:rPr lang="en-AU" b="1" dirty="0"/>
              <a:t>Remote </a:t>
            </a:r>
            <a:r>
              <a:rPr lang="en-AU" dirty="0"/>
              <a:t>regions</a:t>
            </a:r>
          </a:p>
          <a:p>
            <a:pPr marL="285750" indent="-285750">
              <a:buFont typeface="Arial" panose="020B0604020202020204" pitchFamily="34" charset="0"/>
              <a:buChar char="•"/>
            </a:pPr>
            <a:r>
              <a:rPr lang="en-AU" dirty="0"/>
              <a:t>Lowest use of LGBTQA+ Health Service was in </a:t>
            </a:r>
            <a:r>
              <a:rPr lang="en-AU" b="1" dirty="0"/>
              <a:t>Very Remote </a:t>
            </a:r>
            <a:r>
              <a:rPr lang="en-AU" dirty="0"/>
              <a:t>regions</a:t>
            </a:r>
          </a:p>
          <a:p>
            <a:pPr marL="285750" indent="-285750">
              <a:buFont typeface="Arial" panose="020B0604020202020204" pitchFamily="34" charset="0"/>
              <a:buChar char="•"/>
            </a:pPr>
            <a:r>
              <a:rPr lang="en-AU" dirty="0"/>
              <a:t>Highest use of online information and support was in </a:t>
            </a:r>
            <a:r>
              <a:rPr lang="en-AU" b="1" dirty="0"/>
              <a:t>Remote </a:t>
            </a:r>
            <a:r>
              <a:rPr lang="en-AU" dirty="0"/>
              <a:t>regions </a:t>
            </a:r>
          </a:p>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33</a:t>
            </a:fld>
            <a:endParaRPr lang="en-AU"/>
          </a:p>
        </p:txBody>
      </p:sp>
    </p:spTree>
    <p:extLst>
      <p:ext uri="{BB962C8B-B14F-4D97-AF65-F5344CB8AC3E}">
        <p14:creationId xmlns:p14="http://schemas.microsoft.com/office/powerpoint/2010/main" val="2579187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TAS had lower rate of Aboriginal health service use than other states (25% versus 45-55% in other states/territories).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34</a:t>
            </a:fld>
            <a:endParaRPr lang="en-AU"/>
          </a:p>
        </p:txBody>
      </p:sp>
    </p:spTree>
    <p:extLst>
      <p:ext uri="{BB962C8B-B14F-4D97-AF65-F5344CB8AC3E}">
        <p14:creationId xmlns:p14="http://schemas.microsoft.com/office/powerpoint/2010/main" val="1103942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Highest % of LGBTQA+ service use was in ACT BUT this was only 3 participants. More meaningful participation in these services was found in VIC and SA. </a:t>
            </a:r>
          </a:p>
        </p:txBody>
      </p:sp>
      <p:sp>
        <p:nvSpPr>
          <p:cNvPr id="4" name="Slide Number Placeholder 3"/>
          <p:cNvSpPr>
            <a:spLocks noGrp="1"/>
          </p:cNvSpPr>
          <p:nvPr>
            <p:ph type="sldNum" sz="quarter" idx="5"/>
          </p:nvPr>
        </p:nvSpPr>
        <p:spPr/>
        <p:txBody>
          <a:bodyPr/>
          <a:lstStyle/>
          <a:p>
            <a:fld id="{E86D87E8-BAE0-416A-B491-E9243D5A4460}" type="slidenum">
              <a:rPr lang="en-AU" smtClean="0"/>
              <a:t>35</a:t>
            </a:fld>
            <a:endParaRPr lang="en-AU"/>
          </a:p>
        </p:txBody>
      </p:sp>
    </p:spTree>
    <p:extLst>
      <p:ext uri="{BB962C8B-B14F-4D97-AF65-F5344CB8AC3E}">
        <p14:creationId xmlns:p14="http://schemas.microsoft.com/office/powerpoint/2010/main" val="10549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 real differences across states/territories. </a:t>
            </a:r>
          </a:p>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36</a:t>
            </a:fld>
            <a:endParaRPr lang="en-AU"/>
          </a:p>
        </p:txBody>
      </p:sp>
    </p:spTree>
    <p:extLst>
      <p:ext uri="{BB962C8B-B14F-4D97-AF65-F5344CB8AC3E}">
        <p14:creationId xmlns:p14="http://schemas.microsoft.com/office/powerpoint/2010/main" val="4144985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38</a:t>
            </a:fld>
            <a:endParaRPr lang="en-AU"/>
          </a:p>
        </p:txBody>
      </p:sp>
    </p:spTree>
    <p:extLst>
      <p:ext uri="{BB962C8B-B14F-4D97-AF65-F5344CB8AC3E}">
        <p14:creationId xmlns:p14="http://schemas.microsoft.com/office/powerpoint/2010/main" val="834540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39</a:t>
            </a:fld>
            <a:endParaRPr lang="en-AU"/>
          </a:p>
        </p:txBody>
      </p:sp>
    </p:spTree>
    <p:extLst>
      <p:ext uri="{BB962C8B-B14F-4D97-AF65-F5344CB8AC3E}">
        <p14:creationId xmlns:p14="http://schemas.microsoft.com/office/powerpoint/2010/main" val="94993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5</a:t>
            </a:fld>
            <a:endParaRPr lang="en-AU"/>
          </a:p>
        </p:txBody>
      </p:sp>
    </p:spTree>
    <p:extLst>
      <p:ext uri="{BB962C8B-B14F-4D97-AF65-F5344CB8AC3E}">
        <p14:creationId xmlns:p14="http://schemas.microsoft.com/office/powerpoint/2010/main" val="144024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40</a:t>
            </a:fld>
            <a:endParaRPr lang="en-AU"/>
          </a:p>
        </p:txBody>
      </p:sp>
    </p:spTree>
    <p:extLst>
      <p:ext uri="{BB962C8B-B14F-4D97-AF65-F5344CB8AC3E}">
        <p14:creationId xmlns:p14="http://schemas.microsoft.com/office/powerpoint/2010/main" val="296595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42</a:t>
            </a:fld>
            <a:endParaRPr lang="en-AU"/>
          </a:p>
        </p:txBody>
      </p:sp>
    </p:spTree>
    <p:extLst>
      <p:ext uri="{BB962C8B-B14F-4D97-AF65-F5344CB8AC3E}">
        <p14:creationId xmlns:p14="http://schemas.microsoft.com/office/powerpoint/2010/main" val="3577511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doing this survey, we were informed by Gee et al.’s model of SEWB and our own Phase 1 findings.</a:t>
            </a:r>
          </a:p>
        </p:txBody>
      </p:sp>
      <p:sp>
        <p:nvSpPr>
          <p:cNvPr id="4" name="Slide Number Placeholder 3"/>
          <p:cNvSpPr>
            <a:spLocks noGrp="1"/>
          </p:cNvSpPr>
          <p:nvPr>
            <p:ph type="sldNum" sz="quarter" idx="5"/>
          </p:nvPr>
        </p:nvSpPr>
        <p:spPr/>
        <p:txBody>
          <a:bodyPr/>
          <a:lstStyle/>
          <a:p>
            <a:fld id="{E86D87E8-BAE0-416A-B491-E9243D5A4460}" type="slidenum">
              <a:rPr lang="en-AU" smtClean="0"/>
              <a:t>43</a:t>
            </a:fld>
            <a:endParaRPr lang="en-AU"/>
          </a:p>
        </p:txBody>
      </p:sp>
    </p:spTree>
    <p:extLst>
      <p:ext uri="{BB962C8B-B14F-4D97-AF65-F5344CB8AC3E}">
        <p14:creationId xmlns:p14="http://schemas.microsoft.com/office/powerpoint/2010/main" val="233371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44</a:t>
            </a:fld>
            <a:endParaRPr lang="en-AU"/>
          </a:p>
        </p:txBody>
      </p:sp>
    </p:spTree>
    <p:extLst>
      <p:ext uri="{BB962C8B-B14F-4D97-AF65-F5344CB8AC3E}">
        <p14:creationId xmlns:p14="http://schemas.microsoft.com/office/powerpoint/2010/main" val="1329676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45</a:t>
            </a:fld>
            <a:endParaRPr lang="en-AU"/>
          </a:p>
        </p:txBody>
      </p:sp>
    </p:spTree>
    <p:extLst>
      <p:ext uri="{BB962C8B-B14F-4D97-AF65-F5344CB8AC3E}">
        <p14:creationId xmlns:p14="http://schemas.microsoft.com/office/powerpoint/2010/main" val="2413440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46</a:t>
            </a:fld>
            <a:endParaRPr lang="en-AU"/>
          </a:p>
        </p:txBody>
      </p:sp>
    </p:spTree>
    <p:extLst>
      <p:ext uri="{BB962C8B-B14F-4D97-AF65-F5344CB8AC3E}">
        <p14:creationId xmlns:p14="http://schemas.microsoft.com/office/powerpoint/2010/main" val="164863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asked which communities young people felt they belonged to, again on a scale of strongly disagree to strongly agree, they mostly agreed they belonged to the LGBTQA+ community, with mixed feelings about other communities they might belong to.</a:t>
            </a:r>
          </a:p>
          <a:p>
            <a:r>
              <a:rPr lang="en-AU" dirty="0"/>
              <a:t>If we go back to our previous table, we’d note that higher community acceptance </a:t>
            </a:r>
            <a:r>
              <a:rPr lang="en-AU" dirty="0">
                <a:sym typeface="Wingdings" panose="05000000000000000000" pitchFamily="2" charset="2"/>
              </a:rPr>
              <a:t> higher belong in LGBTQA+ community and higher Elder acceptance  higher belonging in Aboriginal community.</a:t>
            </a:r>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47</a:t>
            </a:fld>
            <a:endParaRPr lang="en-AU"/>
          </a:p>
        </p:txBody>
      </p:sp>
    </p:spTree>
    <p:extLst>
      <p:ext uri="{BB962C8B-B14F-4D97-AF65-F5344CB8AC3E}">
        <p14:creationId xmlns:p14="http://schemas.microsoft.com/office/powerpoint/2010/main" val="3476420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48</a:t>
            </a:fld>
            <a:endParaRPr lang="en-AU"/>
          </a:p>
        </p:txBody>
      </p:sp>
    </p:spTree>
    <p:extLst>
      <p:ext uri="{BB962C8B-B14F-4D97-AF65-F5344CB8AC3E}">
        <p14:creationId xmlns:p14="http://schemas.microsoft.com/office/powerpoint/2010/main" val="2356740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49</a:t>
            </a:fld>
            <a:endParaRPr lang="en-AU"/>
          </a:p>
        </p:txBody>
      </p:sp>
    </p:spTree>
    <p:extLst>
      <p:ext uri="{BB962C8B-B14F-4D97-AF65-F5344CB8AC3E}">
        <p14:creationId xmlns:p14="http://schemas.microsoft.com/office/powerpoint/2010/main" val="2489657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asked if different people were accepting of their identity, on a scale of strongly disagree to strongly agree, and had generally positive responses. Parents and siblings were most accepting, responses about extended family, community and Elders were largely neutral.</a:t>
            </a:r>
          </a:p>
        </p:txBody>
      </p:sp>
      <p:sp>
        <p:nvSpPr>
          <p:cNvPr id="4" name="Slide Number Placeholder 3"/>
          <p:cNvSpPr>
            <a:spLocks noGrp="1"/>
          </p:cNvSpPr>
          <p:nvPr>
            <p:ph type="sldNum" sz="quarter" idx="5"/>
          </p:nvPr>
        </p:nvSpPr>
        <p:spPr/>
        <p:txBody>
          <a:bodyPr/>
          <a:lstStyle/>
          <a:p>
            <a:fld id="{D49E716E-5C4E-4865-8377-E916D9380E59}" type="slidenum">
              <a:rPr lang="en-AU" smtClean="0"/>
              <a:t>50</a:t>
            </a:fld>
            <a:endParaRPr lang="en-AU"/>
          </a:p>
        </p:txBody>
      </p:sp>
    </p:spTree>
    <p:extLst>
      <p:ext uri="{BB962C8B-B14F-4D97-AF65-F5344CB8AC3E}">
        <p14:creationId xmlns:p14="http://schemas.microsoft.com/office/powerpoint/2010/main" val="346894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Walkern Katatdjin is a study about the mental health of social emotional wellbeing of Aboriginal and Torres Strait Islander LGBTQA+ young people. We know Aboriginal people, LGBTQA+ people, and young people are all at increased risk of poor mental health and wellbeing. The study consists of 3 phases.</a:t>
            </a:r>
          </a:p>
        </p:txBody>
      </p:sp>
      <p:sp>
        <p:nvSpPr>
          <p:cNvPr id="4" name="Slide Number Placeholder 3"/>
          <p:cNvSpPr>
            <a:spLocks noGrp="1"/>
          </p:cNvSpPr>
          <p:nvPr>
            <p:ph type="sldNum" sz="quarter" idx="5"/>
          </p:nvPr>
        </p:nvSpPr>
        <p:spPr/>
        <p:txBody>
          <a:bodyPr/>
          <a:lstStyle/>
          <a:p>
            <a:fld id="{D49E716E-5C4E-4865-8377-E916D9380E59}" type="slidenum">
              <a:rPr lang="en-AU" smtClean="0"/>
              <a:t>6</a:t>
            </a:fld>
            <a:endParaRPr lang="en-AU"/>
          </a:p>
        </p:txBody>
      </p:sp>
    </p:spTree>
    <p:extLst>
      <p:ext uri="{BB962C8B-B14F-4D97-AF65-F5344CB8AC3E}">
        <p14:creationId xmlns:p14="http://schemas.microsoft.com/office/powerpoint/2010/main" val="2949447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frequent responses</a:t>
            </a:r>
          </a:p>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52</a:t>
            </a:fld>
            <a:endParaRPr lang="en-AU"/>
          </a:p>
        </p:txBody>
      </p:sp>
    </p:spTree>
    <p:extLst>
      <p:ext uri="{BB962C8B-B14F-4D97-AF65-F5344CB8AC3E}">
        <p14:creationId xmlns:p14="http://schemas.microsoft.com/office/powerpoint/2010/main" val="2554807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6D87E8-BAE0-416A-B491-E9243D5A4460}" type="slidenum">
              <a:rPr lang="en-AU" smtClean="0"/>
              <a:t>53</a:t>
            </a:fld>
            <a:endParaRPr lang="en-AU"/>
          </a:p>
        </p:txBody>
      </p:sp>
    </p:spTree>
    <p:extLst>
      <p:ext uri="{BB962C8B-B14F-4D97-AF65-F5344CB8AC3E}">
        <p14:creationId xmlns:p14="http://schemas.microsoft.com/office/powerpoint/2010/main" val="1862308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Thinking back to the themes identified in phase 1, visibility was one of the things people said made them feel strong in their identity. Similarly, participants in the survey agreed that fair representation in the media is important and makes them feel strong and seen, but they didn’t feel they were often represented.</a:t>
            </a:r>
          </a:p>
        </p:txBody>
      </p:sp>
      <p:sp>
        <p:nvSpPr>
          <p:cNvPr id="4" name="Slide Number Placeholder 3"/>
          <p:cNvSpPr>
            <a:spLocks noGrp="1"/>
          </p:cNvSpPr>
          <p:nvPr>
            <p:ph type="sldNum" sz="quarter" idx="5"/>
          </p:nvPr>
        </p:nvSpPr>
        <p:spPr/>
        <p:txBody>
          <a:bodyPr/>
          <a:lstStyle/>
          <a:p>
            <a:fld id="{D49E716E-5C4E-4865-8377-E916D9380E59}" type="slidenum">
              <a:rPr lang="en-AU" smtClean="0"/>
              <a:t>54</a:t>
            </a:fld>
            <a:endParaRPr lang="en-AU"/>
          </a:p>
        </p:txBody>
      </p:sp>
    </p:spTree>
    <p:extLst>
      <p:ext uri="{BB962C8B-B14F-4D97-AF65-F5344CB8AC3E}">
        <p14:creationId xmlns:p14="http://schemas.microsoft.com/office/powerpoint/2010/main" val="3809022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look at mental health, we assessed psychological distress using the Kessler-5 scale (validated with Aboriginal young people). A high score indicates a high level of distress.  </a:t>
            </a:r>
          </a:p>
        </p:txBody>
      </p:sp>
      <p:sp>
        <p:nvSpPr>
          <p:cNvPr id="4" name="Slide Number Placeholder 3"/>
          <p:cNvSpPr>
            <a:spLocks noGrp="1"/>
          </p:cNvSpPr>
          <p:nvPr>
            <p:ph type="sldNum" sz="quarter" idx="5"/>
          </p:nvPr>
        </p:nvSpPr>
        <p:spPr/>
        <p:txBody>
          <a:bodyPr/>
          <a:lstStyle/>
          <a:p>
            <a:fld id="{D49E716E-5C4E-4865-8377-E916D9380E59}" type="slidenum">
              <a:rPr lang="en-AU" smtClean="0"/>
              <a:t>55</a:t>
            </a:fld>
            <a:endParaRPr lang="en-AU"/>
          </a:p>
        </p:txBody>
      </p:sp>
    </p:spTree>
    <p:extLst>
      <p:ext uri="{BB962C8B-B14F-4D97-AF65-F5344CB8AC3E}">
        <p14:creationId xmlns:p14="http://schemas.microsoft.com/office/powerpoint/2010/main" val="1858470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score above 12 indicates high distress and above 15 indicates very high distress, and the vast majority of participants sat in the high/very high range. </a:t>
            </a:r>
          </a:p>
        </p:txBody>
      </p:sp>
      <p:sp>
        <p:nvSpPr>
          <p:cNvPr id="4" name="Slide Number Placeholder 3"/>
          <p:cNvSpPr>
            <a:spLocks noGrp="1"/>
          </p:cNvSpPr>
          <p:nvPr>
            <p:ph type="sldNum" sz="quarter" idx="5"/>
          </p:nvPr>
        </p:nvSpPr>
        <p:spPr/>
        <p:txBody>
          <a:bodyPr/>
          <a:lstStyle/>
          <a:p>
            <a:fld id="{D49E716E-5C4E-4865-8377-E916D9380E59}" type="slidenum">
              <a:rPr lang="en-AU" smtClean="0"/>
              <a:t>56</a:t>
            </a:fld>
            <a:endParaRPr lang="en-AU"/>
          </a:p>
        </p:txBody>
      </p:sp>
    </p:spTree>
    <p:extLst>
      <p:ext uri="{BB962C8B-B14F-4D97-AF65-F5344CB8AC3E}">
        <p14:creationId xmlns:p14="http://schemas.microsoft.com/office/powerpoint/2010/main" val="754289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57</a:t>
            </a:fld>
            <a:endParaRPr lang="en-AU"/>
          </a:p>
        </p:txBody>
      </p:sp>
    </p:spTree>
    <p:extLst>
      <p:ext uri="{BB962C8B-B14F-4D97-AF65-F5344CB8AC3E}">
        <p14:creationId xmlns:p14="http://schemas.microsoft.com/office/powerpoint/2010/main" val="3884407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breakdown of suicidal ideation, plan and attempt in the last 12 months. In the last 12 months, nearly 57% had seriously considered suicide. 42% of all participants had made a plan. 19% of all participants had attempted in the past 12 months. A high percentage of suicidal ideation is fairly normal among young people, intent and plan is not. </a:t>
            </a:r>
          </a:p>
          <a:p>
            <a:endParaRPr lang="en-AU" dirty="0"/>
          </a:p>
          <a:p>
            <a:r>
              <a:rPr lang="en-AU" dirty="0"/>
              <a:t>If the 57% who had experienced suicidal thoughts, more than 70% had made a plan, which works out to about 42% of all participants who answered these questions. Of those, 45% had attempted, meaning that 19% of all young people in the study had attempted in the last 12 months. </a:t>
            </a:r>
          </a:p>
        </p:txBody>
      </p:sp>
      <p:sp>
        <p:nvSpPr>
          <p:cNvPr id="4" name="Slide Number Placeholder 3"/>
          <p:cNvSpPr>
            <a:spLocks noGrp="1"/>
          </p:cNvSpPr>
          <p:nvPr>
            <p:ph type="sldNum" sz="quarter" idx="5"/>
          </p:nvPr>
        </p:nvSpPr>
        <p:spPr/>
        <p:txBody>
          <a:bodyPr/>
          <a:lstStyle/>
          <a:p>
            <a:fld id="{D49E716E-5C4E-4865-8377-E916D9380E59}" type="slidenum">
              <a:rPr lang="en-AU" smtClean="0"/>
              <a:t>58</a:t>
            </a:fld>
            <a:endParaRPr lang="en-AU"/>
          </a:p>
        </p:txBody>
      </p:sp>
    </p:spTree>
    <p:extLst>
      <p:ext uri="{BB962C8B-B14F-4D97-AF65-F5344CB8AC3E}">
        <p14:creationId xmlns:p14="http://schemas.microsoft.com/office/powerpoint/2010/main" val="4171809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was considerably worse among trans participants, shown in blue here, which lines up with other LGBTQ+ studies. </a:t>
            </a:r>
          </a:p>
        </p:txBody>
      </p:sp>
      <p:sp>
        <p:nvSpPr>
          <p:cNvPr id="4" name="Slide Number Placeholder 3"/>
          <p:cNvSpPr>
            <a:spLocks noGrp="1"/>
          </p:cNvSpPr>
          <p:nvPr>
            <p:ph type="sldNum" sz="quarter" idx="5"/>
          </p:nvPr>
        </p:nvSpPr>
        <p:spPr/>
        <p:txBody>
          <a:bodyPr/>
          <a:lstStyle/>
          <a:p>
            <a:fld id="{D49E716E-5C4E-4865-8377-E916D9380E59}" type="slidenum">
              <a:rPr lang="en-AU" smtClean="0"/>
              <a:t>59</a:t>
            </a:fld>
            <a:endParaRPr lang="en-AU"/>
          </a:p>
        </p:txBody>
      </p:sp>
    </p:spTree>
    <p:extLst>
      <p:ext uri="{BB962C8B-B14F-4D97-AF65-F5344CB8AC3E}">
        <p14:creationId xmlns:p14="http://schemas.microsoft.com/office/powerpoint/2010/main" val="1304868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60</a:t>
            </a:fld>
            <a:endParaRPr lang="en-AU"/>
          </a:p>
        </p:txBody>
      </p:sp>
    </p:spTree>
    <p:extLst>
      <p:ext uri="{BB962C8B-B14F-4D97-AF65-F5344CB8AC3E}">
        <p14:creationId xmlns:p14="http://schemas.microsoft.com/office/powerpoint/2010/main" val="2153218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9E716E-5C4E-4865-8377-E916D9380E59}" type="slidenum">
              <a:rPr lang="en-AU" smtClean="0"/>
              <a:t>61</a:t>
            </a:fld>
            <a:endParaRPr lang="en-AU"/>
          </a:p>
        </p:txBody>
      </p:sp>
    </p:spTree>
    <p:extLst>
      <p:ext uri="{BB962C8B-B14F-4D97-AF65-F5344CB8AC3E}">
        <p14:creationId xmlns:p14="http://schemas.microsoft.com/office/powerpoint/2010/main" val="114997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survey was primarily hosted online. Recruitment was through social media, professional networks and services, and a lot of word-of-mouth. Survey was open between Feb and July 2022. </a:t>
            </a:r>
          </a:p>
        </p:txBody>
      </p:sp>
      <p:sp>
        <p:nvSpPr>
          <p:cNvPr id="4" name="Slide Number Placeholder 3"/>
          <p:cNvSpPr>
            <a:spLocks noGrp="1"/>
          </p:cNvSpPr>
          <p:nvPr>
            <p:ph type="sldNum" sz="quarter" idx="5"/>
          </p:nvPr>
        </p:nvSpPr>
        <p:spPr/>
        <p:txBody>
          <a:bodyPr/>
          <a:lstStyle/>
          <a:p>
            <a:fld id="{D49E716E-5C4E-4865-8377-E916D9380E59}" type="slidenum">
              <a:rPr lang="en-AU" smtClean="0"/>
              <a:t>7</a:t>
            </a:fld>
            <a:endParaRPr lang="en-AU"/>
          </a:p>
        </p:txBody>
      </p:sp>
    </p:spTree>
    <p:extLst>
      <p:ext uri="{BB962C8B-B14F-4D97-AF65-F5344CB8AC3E}">
        <p14:creationId xmlns:p14="http://schemas.microsoft.com/office/powerpoint/2010/main" val="1848585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“I’m deadly” code indicates participants saying they’re cool and nothing else</a:t>
            </a:r>
          </a:p>
        </p:txBody>
      </p:sp>
      <p:sp>
        <p:nvSpPr>
          <p:cNvPr id="4" name="Slide Number Placeholder 3"/>
          <p:cNvSpPr>
            <a:spLocks noGrp="1"/>
          </p:cNvSpPr>
          <p:nvPr>
            <p:ph type="sldNum" sz="quarter" idx="5"/>
          </p:nvPr>
        </p:nvSpPr>
        <p:spPr/>
        <p:txBody>
          <a:bodyPr/>
          <a:lstStyle/>
          <a:p>
            <a:fld id="{D49E716E-5C4E-4865-8377-E916D9380E59}" type="slidenum">
              <a:rPr lang="en-AU" smtClean="0"/>
              <a:t>62</a:t>
            </a:fld>
            <a:endParaRPr lang="en-AU"/>
          </a:p>
        </p:txBody>
      </p:sp>
    </p:spTree>
    <p:extLst>
      <p:ext uri="{BB962C8B-B14F-4D97-AF65-F5344CB8AC3E}">
        <p14:creationId xmlns:p14="http://schemas.microsoft.com/office/powerpoint/2010/main" val="390683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participants were mostly (71%) under 18 years, with average age 17. Most were Aboriginal, 6.6% were Islander and 6.9% were both. </a:t>
            </a:r>
          </a:p>
        </p:txBody>
      </p:sp>
      <p:sp>
        <p:nvSpPr>
          <p:cNvPr id="4" name="Slide Number Placeholder 3"/>
          <p:cNvSpPr>
            <a:spLocks noGrp="1"/>
          </p:cNvSpPr>
          <p:nvPr>
            <p:ph type="sldNum" sz="quarter" idx="5"/>
          </p:nvPr>
        </p:nvSpPr>
        <p:spPr/>
        <p:txBody>
          <a:bodyPr/>
          <a:lstStyle/>
          <a:p>
            <a:fld id="{D49E716E-5C4E-4865-8377-E916D9380E59}" type="slidenum">
              <a:rPr lang="en-AU" smtClean="0"/>
              <a:t>8</a:t>
            </a:fld>
            <a:endParaRPr lang="en-AU"/>
          </a:p>
        </p:txBody>
      </p:sp>
    </p:spTree>
    <p:extLst>
      <p:ext uri="{BB962C8B-B14F-4D97-AF65-F5344CB8AC3E}">
        <p14:creationId xmlns:p14="http://schemas.microsoft.com/office/powerpoint/2010/main" val="246211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Greatest representation from NSW, Qld and Vic. This conforms closely to the number of Aboriginal people in each state and territory, with some overrepresentation from Vic and underrepresentation from NT. </a:t>
            </a:r>
          </a:p>
          <a:p>
            <a:endParaRPr lang="en-AU" dirty="0"/>
          </a:p>
          <a:p>
            <a:r>
              <a:rPr lang="en-AU" dirty="0"/>
              <a:t>Using postcode data (where a participant provided it) we coded participants into metro, regional (inner, outer), remote and very remote regions based on the Australian Bureau of Statistics classifications. Almost 40% of participants were from a major city and a further 22.% were from a region classes as inner regional. There were 18 remote and 19 very remote participants. </a:t>
            </a:r>
          </a:p>
        </p:txBody>
      </p:sp>
      <p:sp>
        <p:nvSpPr>
          <p:cNvPr id="4" name="Slide Number Placeholder 3"/>
          <p:cNvSpPr>
            <a:spLocks noGrp="1"/>
          </p:cNvSpPr>
          <p:nvPr>
            <p:ph type="sldNum" sz="quarter" idx="5"/>
          </p:nvPr>
        </p:nvSpPr>
        <p:spPr/>
        <p:txBody>
          <a:bodyPr/>
          <a:lstStyle/>
          <a:p>
            <a:fld id="{D49E716E-5C4E-4865-8377-E916D9380E59}" type="slidenum">
              <a:rPr lang="en-AU" smtClean="0"/>
              <a:t>9</a:t>
            </a:fld>
            <a:endParaRPr lang="en-AU"/>
          </a:p>
        </p:txBody>
      </p:sp>
    </p:spTree>
    <p:extLst>
      <p:ext uri="{BB962C8B-B14F-4D97-AF65-F5344CB8AC3E}">
        <p14:creationId xmlns:p14="http://schemas.microsoft.com/office/powerpoint/2010/main" val="354052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Gender and sexuality questions were open text, and we’ve coded into smaller categories for analysis. People identified in complex ways that we haven’t 100% captured here. Participants were mostly women and non-binary. Approx half were trans. </a:t>
            </a:r>
          </a:p>
        </p:txBody>
      </p:sp>
      <p:sp>
        <p:nvSpPr>
          <p:cNvPr id="4" name="Slide Number Placeholder 3"/>
          <p:cNvSpPr>
            <a:spLocks noGrp="1"/>
          </p:cNvSpPr>
          <p:nvPr>
            <p:ph type="sldNum" sz="quarter" idx="5"/>
          </p:nvPr>
        </p:nvSpPr>
        <p:spPr/>
        <p:txBody>
          <a:bodyPr/>
          <a:lstStyle/>
          <a:p>
            <a:fld id="{D49E716E-5C4E-4865-8377-E916D9380E59}" type="slidenum">
              <a:rPr lang="en-AU" smtClean="0"/>
              <a:t>10</a:t>
            </a:fld>
            <a:endParaRPr lang="en-AU"/>
          </a:p>
        </p:txBody>
      </p:sp>
    </p:spTree>
    <p:extLst>
      <p:ext uri="{BB962C8B-B14F-4D97-AF65-F5344CB8AC3E}">
        <p14:creationId xmlns:p14="http://schemas.microsoft.com/office/powerpoint/2010/main" val="380903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again, identities were more complex than our analysis can be. Majority of participants were attracted to multiple genders.</a:t>
            </a:r>
          </a:p>
        </p:txBody>
      </p:sp>
      <p:sp>
        <p:nvSpPr>
          <p:cNvPr id="4" name="Slide Number Placeholder 3"/>
          <p:cNvSpPr>
            <a:spLocks noGrp="1"/>
          </p:cNvSpPr>
          <p:nvPr>
            <p:ph type="sldNum" sz="quarter" idx="5"/>
          </p:nvPr>
        </p:nvSpPr>
        <p:spPr/>
        <p:txBody>
          <a:bodyPr/>
          <a:lstStyle/>
          <a:p>
            <a:fld id="{D49E716E-5C4E-4865-8377-E916D9380E59}" type="slidenum">
              <a:rPr lang="en-AU" smtClean="0"/>
              <a:t>11</a:t>
            </a:fld>
            <a:endParaRPr lang="en-AU"/>
          </a:p>
        </p:txBody>
      </p:sp>
    </p:spTree>
    <p:extLst>
      <p:ext uri="{BB962C8B-B14F-4D97-AF65-F5344CB8AC3E}">
        <p14:creationId xmlns:p14="http://schemas.microsoft.com/office/powerpoint/2010/main" val="230078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A989-1151-F617-A253-886CEC8062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5C6FFEF-2342-2A70-913B-699D88982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7974048-13E5-3A99-17A9-98BD1CC4F7D5}"/>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5C2FFFE8-C7BA-A695-EA13-EA9415B4B4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8E3E43-6E46-F377-C764-A50762C96306}"/>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85223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54A8-EFAD-4829-5521-2698C96F741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8F67A7-F575-2977-F76D-27CE50C61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A7A364-9BDC-D638-2BC3-7F089BC728AD}"/>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8CC253C2-3662-4C95-048A-DDB8AC693C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74DB5-1959-FDE7-3CDA-9F0BBB176021}"/>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882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CE88C-0F88-BDEB-0847-D34AA1103F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5D6B5A2-77A5-B963-F864-3E1F8AC658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3C2010-042D-91E6-A191-0B35DEF4F542}"/>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FAD5E761-DACE-815A-2940-55C0E475CD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1D1005-B7C9-1A88-3539-2FF941B890C5}"/>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21343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AEB2-C1B8-9DCE-811A-340ECBA5A2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29094B8-5CC3-6C2A-F171-A38F4DA1D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5F9C3C-719C-3B41-D634-DE2064353635}"/>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E147F2A4-6D5E-60DD-871E-39CAE2E96C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59FE27-F38B-957B-629F-A5C207AFE1C1}"/>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216033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8888-1A0C-6A19-3CFE-31D5517F63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DE46213-ED96-D673-C441-386392C1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6A1BF-8B16-B57A-0BBF-39174AEABE9E}"/>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846A49D0-2428-46D0-4B21-F1ABFC870E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D7C978-F6B6-52B2-30F0-329C1B1FFD0B}"/>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52621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8C91-FF90-0B5E-BE15-51E27358142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D7DBEF-5789-2FFF-57C9-6412B5387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C34849-4AA7-86D8-3FE2-0CA8F8740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C14830C-EB10-863D-7788-36A1960A1CB5}"/>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6" name="Footer Placeholder 5">
            <a:extLst>
              <a:ext uri="{FF2B5EF4-FFF2-40B4-BE49-F238E27FC236}">
                <a16:creationId xmlns:a16="http://schemas.microsoft.com/office/drawing/2014/main" id="{E05DC295-D615-F3B0-826B-00604333E3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B5DB55-4D97-4F59-01B4-7BE4D1F8965D}"/>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358043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73DC-51A7-89A9-1D8A-59F775D3825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E572CA3-9C45-6E27-7262-08CB6F56E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219B6-7F28-71F1-A9E5-EC0FA6E57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698704D-B9F4-087C-1CA8-258B0558F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9BB98-1E20-2E4B-861E-21AB73E9C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47A6FE2-8133-AA43-D428-77C58DBB3AAE}"/>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8" name="Footer Placeholder 7">
            <a:extLst>
              <a:ext uri="{FF2B5EF4-FFF2-40B4-BE49-F238E27FC236}">
                <a16:creationId xmlns:a16="http://schemas.microsoft.com/office/drawing/2014/main" id="{BEEDED3A-7F17-4A72-57D7-CE2173E1EC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E4456A7-D6F3-1B94-AA09-D6B0C7AE5599}"/>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6104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113-7009-A0A1-B326-08382B7A906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DE47155-89A8-85E8-615A-90B0F2CB8AF6}"/>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4" name="Footer Placeholder 3">
            <a:extLst>
              <a:ext uri="{FF2B5EF4-FFF2-40B4-BE49-F238E27FC236}">
                <a16:creationId xmlns:a16="http://schemas.microsoft.com/office/drawing/2014/main" id="{A9E47C2C-A16B-2B07-3A9B-E2B348BD9D1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0F8A10D-1D4A-8B6F-9D87-44C49DC337F1}"/>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22174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4A51B-06A5-9E9D-3C93-2C32634E1CAB}"/>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3" name="Footer Placeholder 2">
            <a:extLst>
              <a:ext uri="{FF2B5EF4-FFF2-40B4-BE49-F238E27FC236}">
                <a16:creationId xmlns:a16="http://schemas.microsoft.com/office/drawing/2014/main" id="{393BA67F-93E2-316D-2B0D-026C3E03E3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5BE4986-814B-1AAE-39E0-9AE1B420DDF9}"/>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39281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E6B2-22A3-1142-010E-DA22210CF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BF65E21-2EC4-5DF1-8EDB-6980C4594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B0047A8-44D8-26C1-17DE-5404B5921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A374-095E-6A1C-BC66-78846D181119}"/>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6" name="Footer Placeholder 5">
            <a:extLst>
              <a:ext uri="{FF2B5EF4-FFF2-40B4-BE49-F238E27FC236}">
                <a16:creationId xmlns:a16="http://schemas.microsoft.com/office/drawing/2014/main" id="{43B5C56A-A671-3FE5-204F-F11907728F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889BBA8-4AA7-76C1-2D4F-1D1B8D29C2C5}"/>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28041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BE50-4D46-9C5A-C589-FB6F8E057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14E61EF-CCB8-DD02-3569-26D4EDE56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C85034-BFAA-0403-F835-9E4C3102B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EB12B-9327-A0F3-4A24-2ECCDCC23C26}"/>
              </a:ext>
            </a:extLst>
          </p:cNvPr>
          <p:cNvSpPr>
            <a:spLocks noGrp="1"/>
          </p:cNvSpPr>
          <p:nvPr>
            <p:ph type="dt" sz="half" idx="10"/>
          </p:nvPr>
        </p:nvSpPr>
        <p:spPr/>
        <p:txBody>
          <a:bodyPr/>
          <a:lstStyle/>
          <a:p>
            <a:fld id="{F9A0B7F2-CDF7-49B1-B3A2-11B088D8994B}" type="datetimeFigureOut">
              <a:rPr lang="en-AU" smtClean="0"/>
              <a:t>24/02/2023</a:t>
            </a:fld>
            <a:endParaRPr lang="en-AU"/>
          </a:p>
        </p:txBody>
      </p:sp>
      <p:sp>
        <p:nvSpPr>
          <p:cNvPr id="6" name="Footer Placeholder 5">
            <a:extLst>
              <a:ext uri="{FF2B5EF4-FFF2-40B4-BE49-F238E27FC236}">
                <a16:creationId xmlns:a16="http://schemas.microsoft.com/office/drawing/2014/main" id="{919675D1-FDB9-0A61-760C-F3D1EE70AC3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0AA8E2-7B72-F5F0-322A-40E81BDC4B6E}"/>
              </a:ext>
            </a:extLst>
          </p:cNvPr>
          <p:cNvSpPr>
            <a:spLocks noGrp="1"/>
          </p:cNvSpPr>
          <p:nvPr>
            <p:ph type="sldNum" sz="quarter" idx="12"/>
          </p:nvPr>
        </p:nvSpPr>
        <p:spPr/>
        <p:txBody>
          <a:bodyPr/>
          <a:lstStyle/>
          <a:p>
            <a:fld id="{20664FB4-8C65-453A-A3C9-44818AD0B91C}" type="slidenum">
              <a:rPr lang="en-AU" smtClean="0"/>
              <a:t>‹#›</a:t>
            </a:fld>
            <a:endParaRPr lang="en-AU"/>
          </a:p>
        </p:txBody>
      </p:sp>
    </p:spTree>
    <p:extLst>
      <p:ext uri="{BB962C8B-B14F-4D97-AF65-F5344CB8AC3E}">
        <p14:creationId xmlns:p14="http://schemas.microsoft.com/office/powerpoint/2010/main" val="86535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A64CC-2ADC-B38F-223A-6B63DA84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E05034-0AC9-E40D-5D25-0EE9B7E7F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B43592-DF8D-40D8-661A-C70D5F22E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0B7F2-CDF7-49B1-B3A2-11B088D8994B}" type="datetimeFigureOut">
              <a:rPr lang="en-AU" smtClean="0"/>
              <a:t>24/02/2023</a:t>
            </a:fld>
            <a:endParaRPr lang="en-AU"/>
          </a:p>
        </p:txBody>
      </p:sp>
      <p:sp>
        <p:nvSpPr>
          <p:cNvPr id="5" name="Footer Placeholder 4">
            <a:extLst>
              <a:ext uri="{FF2B5EF4-FFF2-40B4-BE49-F238E27FC236}">
                <a16:creationId xmlns:a16="http://schemas.microsoft.com/office/drawing/2014/main" id="{55B8FD0A-DBB5-6813-6A7C-03173645E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9933362-FD34-C50B-099B-4BAEFC0CE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4FB4-8C65-453A-A3C9-44818AD0B91C}" type="slidenum">
              <a:rPr lang="en-AU" smtClean="0"/>
              <a:t>‹#›</a:t>
            </a:fld>
            <a:endParaRPr lang="en-AU"/>
          </a:p>
        </p:txBody>
      </p:sp>
    </p:spTree>
    <p:extLst>
      <p:ext uri="{BB962C8B-B14F-4D97-AF65-F5344CB8AC3E}">
        <p14:creationId xmlns:p14="http://schemas.microsoft.com/office/powerpoint/2010/main" val="368535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llmob.org.au/" TargetMode="External"/><Relationship Id="rId2" Type="http://schemas.openxmlformats.org/officeDocument/2006/relationships/hyperlink" Target="http://www.sewbmh.org.a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sp>
        <p:nvSpPr>
          <p:cNvPr id="3" name="Rectangle 2">
            <a:extLst>
              <a:ext uri="{FF2B5EF4-FFF2-40B4-BE49-F238E27FC236}">
                <a16:creationId xmlns:a16="http://schemas.microsoft.com/office/drawing/2014/main" id="{EAF8283D-41F8-E08F-5454-49618A0B5020}"/>
              </a:ext>
            </a:extLst>
          </p:cNvPr>
          <p:cNvSpPr/>
          <p:nvPr/>
        </p:nvSpPr>
        <p:spPr>
          <a:xfrm>
            <a:off x="971550" y="1787220"/>
            <a:ext cx="10186416" cy="1200329"/>
          </a:xfrm>
          <a:prstGeom prst="rect">
            <a:avLst/>
          </a:prstGeom>
        </p:spPr>
        <p:txBody>
          <a:bodyPr wrap="square">
            <a:spAutoFit/>
          </a:bodyPr>
          <a:lstStyle/>
          <a:p>
            <a:pPr algn="ctr"/>
            <a:r>
              <a:rPr lang="en-AU" dirty="0"/>
              <a:t>I would like to acknowledge that we are learning and meeting here today on Wadjuk Noongar Boodjar (country) and pay my respects to Elders past and present.</a:t>
            </a:r>
          </a:p>
          <a:p>
            <a:pPr algn="ctr"/>
            <a:endParaRPr lang="en-AU" dirty="0"/>
          </a:p>
          <a:p>
            <a:pPr algn="ctr"/>
            <a:r>
              <a:rPr lang="en-AU" dirty="0"/>
              <a:t>I extend my respects to other Aboriginal and Torres Strait Islander people in the room. </a:t>
            </a:r>
          </a:p>
        </p:txBody>
      </p:sp>
      <p:sp>
        <p:nvSpPr>
          <p:cNvPr id="4" name="TextBox 3">
            <a:extLst>
              <a:ext uri="{FF2B5EF4-FFF2-40B4-BE49-F238E27FC236}">
                <a16:creationId xmlns:a16="http://schemas.microsoft.com/office/drawing/2014/main" id="{FDBBCA8D-B4C8-4823-5C3A-3BCAC3E7822C}"/>
              </a:ext>
            </a:extLst>
          </p:cNvPr>
          <p:cNvSpPr txBox="1"/>
          <p:nvPr/>
        </p:nvSpPr>
        <p:spPr>
          <a:xfrm>
            <a:off x="2177411" y="666459"/>
            <a:ext cx="7774694" cy="707886"/>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Acknowledgement of Country </a:t>
            </a:r>
          </a:p>
        </p:txBody>
      </p:sp>
    </p:spTree>
    <p:extLst>
      <p:ext uri="{BB962C8B-B14F-4D97-AF65-F5344CB8AC3E}">
        <p14:creationId xmlns:p14="http://schemas.microsoft.com/office/powerpoint/2010/main" val="391179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AU" sz="2400" dirty="0"/>
              <a:t>Demographics</a:t>
            </a:r>
          </a:p>
        </p:txBody>
      </p:sp>
      <p:graphicFrame>
        <p:nvGraphicFramePr>
          <p:cNvPr id="5" name="Table 9">
            <a:extLst>
              <a:ext uri="{FF2B5EF4-FFF2-40B4-BE49-F238E27FC236}">
                <a16:creationId xmlns:a16="http://schemas.microsoft.com/office/drawing/2014/main" id="{DCFE393B-2F71-C44C-581B-4C49B5AAE9D5}"/>
              </a:ext>
            </a:extLst>
          </p:cNvPr>
          <p:cNvGraphicFramePr>
            <a:graphicFrameLocks noGrp="1"/>
          </p:cNvGraphicFramePr>
          <p:nvPr/>
        </p:nvGraphicFramePr>
        <p:xfrm>
          <a:off x="1888087" y="2071028"/>
          <a:ext cx="3034556" cy="2011680"/>
        </p:xfrm>
        <a:graphic>
          <a:graphicData uri="http://schemas.openxmlformats.org/drawingml/2006/table">
            <a:tbl>
              <a:tblPr firstRow="1" bandRow="1">
                <a:tableStyleId>{5C22544A-7EE6-4342-B048-85BDC9FD1C3A}</a:tableStyleId>
              </a:tblPr>
              <a:tblGrid>
                <a:gridCol w="1759938">
                  <a:extLst>
                    <a:ext uri="{9D8B030D-6E8A-4147-A177-3AD203B41FA5}">
                      <a16:colId xmlns:a16="http://schemas.microsoft.com/office/drawing/2014/main" val="4242217402"/>
                    </a:ext>
                  </a:extLst>
                </a:gridCol>
                <a:gridCol w="1274618">
                  <a:extLst>
                    <a:ext uri="{9D8B030D-6E8A-4147-A177-3AD203B41FA5}">
                      <a16:colId xmlns:a16="http://schemas.microsoft.com/office/drawing/2014/main" val="3305910779"/>
                    </a:ext>
                  </a:extLst>
                </a:gridCol>
              </a:tblGrid>
              <a:tr h="328086">
                <a:tc>
                  <a:txBody>
                    <a:bodyPr/>
                    <a:lstStyle/>
                    <a:p>
                      <a:r>
                        <a:rPr lang="en-AU" sz="1600" dirty="0"/>
                        <a:t>Gender</a:t>
                      </a:r>
                    </a:p>
                  </a:txBody>
                  <a:tcPr/>
                </a:tc>
                <a:tc>
                  <a:txBody>
                    <a:bodyPr/>
                    <a:lstStyle/>
                    <a:p>
                      <a:r>
                        <a:rPr lang="en-AU" sz="1600" dirty="0"/>
                        <a:t>Percent (%)</a:t>
                      </a:r>
                    </a:p>
                  </a:txBody>
                  <a:tcPr/>
                </a:tc>
                <a:extLst>
                  <a:ext uri="{0D108BD9-81ED-4DB2-BD59-A6C34878D82A}">
                    <a16:rowId xmlns:a16="http://schemas.microsoft.com/office/drawing/2014/main" val="3911561499"/>
                  </a:ext>
                </a:extLst>
              </a:tr>
              <a:tr h="328086">
                <a:tc>
                  <a:txBody>
                    <a:bodyPr/>
                    <a:lstStyle/>
                    <a:p>
                      <a:r>
                        <a:rPr lang="en-AU" sz="1600" dirty="0"/>
                        <a:t>Woman</a:t>
                      </a:r>
                    </a:p>
                  </a:txBody>
                  <a:tcPr/>
                </a:tc>
                <a:tc>
                  <a:txBody>
                    <a:bodyPr/>
                    <a:lstStyle/>
                    <a:p>
                      <a:r>
                        <a:rPr lang="en-AU" sz="1600" dirty="0"/>
                        <a:t>42.8</a:t>
                      </a:r>
                    </a:p>
                  </a:txBody>
                  <a:tcPr/>
                </a:tc>
                <a:extLst>
                  <a:ext uri="{0D108BD9-81ED-4DB2-BD59-A6C34878D82A}">
                    <a16:rowId xmlns:a16="http://schemas.microsoft.com/office/drawing/2014/main" val="3337367784"/>
                  </a:ext>
                </a:extLst>
              </a:tr>
              <a:tr h="328086">
                <a:tc>
                  <a:txBody>
                    <a:bodyPr/>
                    <a:lstStyle/>
                    <a:p>
                      <a:r>
                        <a:rPr lang="en-AU" sz="1600" dirty="0"/>
                        <a:t>Non-binary</a:t>
                      </a:r>
                    </a:p>
                  </a:txBody>
                  <a:tcPr/>
                </a:tc>
                <a:tc>
                  <a:txBody>
                    <a:bodyPr/>
                    <a:lstStyle/>
                    <a:p>
                      <a:r>
                        <a:rPr lang="en-AU" sz="1600" dirty="0"/>
                        <a:t>35.3</a:t>
                      </a:r>
                    </a:p>
                  </a:txBody>
                  <a:tcPr/>
                </a:tc>
                <a:extLst>
                  <a:ext uri="{0D108BD9-81ED-4DB2-BD59-A6C34878D82A}">
                    <a16:rowId xmlns:a16="http://schemas.microsoft.com/office/drawing/2014/main" val="283850910"/>
                  </a:ext>
                </a:extLst>
              </a:tr>
              <a:tr h="328086">
                <a:tc>
                  <a:txBody>
                    <a:bodyPr/>
                    <a:lstStyle/>
                    <a:p>
                      <a:r>
                        <a:rPr lang="en-AU" sz="1600" dirty="0"/>
                        <a:t>Man</a:t>
                      </a:r>
                    </a:p>
                  </a:txBody>
                  <a:tcPr/>
                </a:tc>
                <a:tc>
                  <a:txBody>
                    <a:bodyPr/>
                    <a:lstStyle/>
                    <a:p>
                      <a:r>
                        <a:rPr lang="en-AU" sz="1600" dirty="0"/>
                        <a:t>16.4</a:t>
                      </a:r>
                    </a:p>
                  </a:txBody>
                  <a:tcPr/>
                </a:tc>
                <a:extLst>
                  <a:ext uri="{0D108BD9-81ED-4DB2-BD59-A6C34878D82A}">
                    <a16:rowId xmlns:a16="http://schemas.microsoft.com/office/drawing/2014/main" val="3944650103"/>
                  </a:ext>
                </a:extLst>
              </a:tr>
              <a:tr h="328086">
                <a:tc>
                  <a:txBody>
                    <a:bodyPr/>
                    <a:lstStyle/>
                    <a:p>
                      <a:r>
                        <a:rPr lang="en-AU" sz="1600" dirty="0"/>
                        <a:t>Questioning</a:t>
                      </a:r>
                    </a:p>
                  </a:txBody>
                  <a:tcPr/>
                </a:tc>
                <a:tc>
                  <a:txBody>
                    <a:bodyPr/>
                    <a:lstStyle/>
                    <a:p>
                      <a:r>
                        <a:rPr lang="en-AU" sz="1600" dirty="0"/>
                        <a:t>2.0</a:t>
                      </a:r>
                    </a:p>
                  </a:txBody>
                  <a:tcPr/>
                </a:tc>
                <a:extLst>
                  <a:ext uri="{0D108BD9-81ED-4DB2-BD59-A6C34878D82A}">
                    <a16:rowId xmlns:a16="http://schemas.microsoft.com/office/drawing/2014/main" val="402928033"/>
                  </a:ext>
                </a:extLst>
              </a:tr>
              <a:tr h="328086">
                <a:tc>
                  <a:txBody>
                    <a:bodyPr/>
                    <a:lstStyle/>
                    <a:p>
                      <a:r>
                        <a:rPr lang="en-AU" sz="1600" dirty="0"/>
                        <a:t>Another identity</a:t>
                      </a:r>
                    </a:p>
                  </a:txBody>
                  <a:tcPr/>
                </a:tc>
                <a:tc>
                  <a:txBody>
                    <a:bodyPr/>
                    <a:lstStyle/>
                    <a:p>
                      <a:r>
                        <a:rPr lang="en-AU" sz="1600" dirty="0"/>
                        <a:t>1.1</a:t>
                      </a:r>
                    </a:p>
                  </a:txBody>
                  <a:tcPr/>
                </a:tc>
                <a:extLst>
                  <a:ext uri="{0D108BD9-81ED-4DB2-BD59-A6C34878D82A}">
                    <a16:rowId xmlns:a16="http://schemas.microsoft.com/office/drawing/2014/main" val="3665488763"/>
                  </a:ext>
                </a:extLst>
              </a:tr>
            </a:tbl>
          </a:graphicData>
        </a:graphic>
      </p:graphicFrame>
      <p:pic>
        <p:nvPicPr>
          <p:cNvPr id="15" name="Picture 14">
            <a:extLst>
              <a:ext uri="{FF2B5EF4-FFF2-40B4-BE49-F238E27FC236}">
                <a16:creationId xmlns:a16="http://schemas.microsoft.com/office/drawing/2014/main" id="{CE503A65-1C66-3AAC-D706-8C9485FF0E29}"/>
              </a:ext>
            </a:extLst>
          </p:cNvPr>
          <p:cNvPicPr>
            <a:picLocks noChangeAspect="1"/>
          </p:cNvPicPr>
          <p:nvPr/>
        </p:nvPicPr>
        <p:blipFill>
          <a:blip r:embed="rId4"/>
          <a:stretch>
            <a:fillRect/>
          </a:stretch>
        </p:blipFill>
        <p:spPr>
          <a:xfrm>
            <a:off x="5341217" y="1941708"/>
            <a:ext cx="6201640" cy="3886742"/>
          </a:xfrm>
          <a:prstGeom prst="rect">
            <a:avLst/>
          </a:prstGeom>
        </p:spPr>
      </p:pic>
      <p:graphicFrame>
        <p:nvGraphicFramePr>
          <p:cNvPr id="16" name="Table 9">
            <a:extLst>
              <a:ext uri="{FF2B5EF4-FFF2-40B4-BE49-F238E27FC236}">
                <a16:creationId xmlns:a16="http://schemas.microsoft.com/office/drawing/2014/main" id="{BC5C55BB-43D8-FC9D-01F6-03B81B8C6EC8}"/>
              </a:ext>
            </a:extLst>
          </p:cNvPr>
          <p:cNvGraphicFramePr>
            <a:graphicFrameLocks noGrp="1"/>
          </p:cNvGraphicFramePr>
          <p:nvPr/>
        </p:nvGraphicFramePr>
        <p:xfrm>
          <a:off x="1881360" y="4230435"/>
          <a:ext cx="3034556" cy="1676400"/>
        </p:xfrm>
        <a:graphic>
          <a:graphicData uri="http://schemas.openxmlformats.org/drawingml/2006/table">
            <a:tbl>
              <a:tblPr firstRow="1" bandRow="1">
                <a:tableStyleId>{5C22544A-7EE6-4342-B048-85BDC9FD1C3A}</a:tableStyleId>
              </a:tblPr>
              <a:tblGrid>
                <a:gridCol w="1759938">
                  <a:extLst>
                    <a:ext uri="{9D8B030D-6E8A-4147-A177-3AD203B41FA5}">
                      <a16:colId xmlns:a16="http://schemas.microsoft.com/office/drawing/2014/main" val="4242217402"/>
                    </a:ext>
                  </a:extLst>
                </a:gridCol>
                <a:gridCol w="1274618">
                  <a:extLst>
                    <a:ext uri="{9D8B030D-6E8A-4147-A177-3AD203B41FA5}">
                      <a16:colId xmlns:a16="http://schemas.microsoft.com/office/drawing/2014/main" val="3305910779"/>
                    </a:ext>
                  </a:extLst>
                </a:gridCol>
              </a:tblGrid>
              <a:tr h="321290">
                <a:tc>
                  <a:txBody>
                    <a:bodyPr/>
                    <a:lstStyle/>
                    <a:p>
                      <a:r>
                        <a:rPr lang="en-AU" sz="1600" dirty="0"/>
                        <a:t>Gender diversity</a:t>
                      </a:r>
                    </a:p>
                  </a:txBody>
                  <a:tcPr/>
                </a:tc>
                <a:tc>
                  <a:txBody>
                    <a:bodyPr/>
                    <a:lstStyle/>
                    <a:p>
                      <a:r>
                        <a:rPr lang="en-AU" sz="1600" dirty="0"/>
                        <a:t>Percent (%)</a:t>
                      </a:r>
                    </a:p>
                  </a:txBody>
                  <a:tcPr/>
                </a:tc>
                <a:extLst>
                  <a:ext uri="{0D108BD9-81ED-4DB2-BD59-A6C34878D82A}">
                    <a16:rowId xmlns:a16="http://schemas.microsoft.com/office/drawing/2014/main" val="3911561499"/>
                  </a:ext>
                </a:extLst>
              </a:tr>
              <a:tr h="321290">
                <a:tc>
                  <a:txBody>
                    <a:bodyPr/>
                    <a:lstStyle/>
                    <a:p>
                      <a:r>
                        <a:rPr lang="en-AU" sz="1600" dirty="0"/>
                        <a:t>Trans</a:t>
                      </a:r>
                    </a:p>
                  </a:txBody>
                  <a:tcPr/>
                </a:tc>
                <a:tc>
                  <a:txBody>
                    <a:bodyPr/>
                    <a:lstStyle/>
                    <a:p>
                      <a:r>
                        <a:rPr lang="en-AU" sz="1600" dirty="0"/>
                        <a:t>46.2</a:t>
                      </a:r>
                    </a:p>
                  </a:txBody>
                  <a:tcPr/>
                </a:tc>
                <a:extLst>
                  <a:ext uri="{0D108BD9-81ED-4DB2-BD59-A6C34878D82A}">
                    <a16:rowId xmlns:a16="http://schemas.microsoft.com/office/drawing/2014/main" val="3337367784"/>
                  </a:ext>
                </a:extLst>
              </a:tr>
              <a:tr h="321290">
                <a:tc>
                  <a:txBody>
                    <a:bodyPr/>
                    <a:lstStyle/>
                    <a:p>
                      <a:r>
                        <a:rPr lang="en-AU" sz="1600" dirty="0"/>
                        <a:t>Cis</a:t>
                      </a:r>
                    </a:p>
                  </a:txBody>
                  <a:tcPr/>
                </a:tc>
                <a:tc>
                  <a:txBody>
                    <a:bodyPr/>
                    <a:lstStyle/>
                    <a:p>
                      <a:r>
                        <a:rPr lang="en-AU" sz="1600" dirty="0"/>
                        <a:t>45.3</a:t>
                      </a:r>
                    </a:p>
                  </a:txBody>
                  <a:tcPr/>
                </a:tc>
                <a:extLst>
                  <a:ext uri="{0D108BD9-81ED-4DB2-BD59-A6C34878D82A}">
                    <a16:rowId xmlns:a16="http://schemas.microsoft.com/office/drawing/2014/main" val="283850910"/>
                  </a:ext>
                </a:extLst>
              </a:tr>
              <a:tr h="321290">
                <a:tc>
                  <a:txBody>
                    <a:bodyPr/>
                    <a:lstStyle/>
                    <a:p>
                      <a:r>
                        <a:rPr lang="en-AU" sz="1600" dirty="0"/>
                        <a:t>Unsure</a:t>
                      </a:r>
                    </a:p>
                  </a:txBody>
                  <a:tcPr/>
                </a:tc>
                <a:tc>
                  <a:txBody>
                    <a:bodyPr/>
                    <a:lstStyle/>
                    <a:p>
                      <a:r>
                        <a:rPr lang="en-AU" sz="1600" dirty="0"/>
                        <a:t>7.8</a:t>
                      </a:r>
                    </a:p>
                  </a:txBody>
                  <a:tcPr/>
                </a:tc>
                <a:extLst>
                  <a:ext uri="{0D108BD9-81ED-4DB2-BD59-A6C34878D82A}">
                    <a16:rowId xmlns:a16="http://schemas.microsoft.com/office/drawing/2014/main" val="3916739955"/>
                  </a:ext>
                </a:extLst>
              </a:tr>
              <a:tr h="321290">
                <a:tc>
                  <a:txBody>
                    <a:bodyPr/>
                    <a:lstStyle/>
                    <a:p>
                      <a:r>
                        <a:rPr lang="en-AU" sz="1600" dirty="0"/>
                        <a:t>Prefer not to say</a:t>
                      </a:r>
                    </a:p>
                  </a:txBody>
                  <a:tcPr/>
                </a:tc>
                <a:tc>
                  <a:txBody>
                    <a:bodyPr/>
                    <a:lstStyle/>
                    <a:p>
                      <a:r>
                        <a:rPr lang="en-AU" sz="1600" dirty="0"/>
                        <a:t>0.7</a:t>
                      </a:r>
                    </a:p>
                  </a:txBody>
                  <a:tcPr/>
                </a:tc>
                <a:extLst>
                  <a:ext uri="{0D108BD9-81ED-4DB2-BD59-A6C34878D82A}">
                    <a16:rowId xmlns:a16="http://schemas.microsoft.com/office/drawing/2014/main" val="3944650103"/>
                  </a:ext>
                </a:extLst>
              </a:tr>
            </a:tbl>
          </a:graphicData>
        </a:graphic>
      </p:graphicFrame>
    </p:spTree>
    <p:extLst>
      <p:ext uri="{BB962C8B-B14F-4D97-AF65-F5344CB8AC3E}">
        <p14:creationId xmlns:p14="http://schemas.microsoft.com/office/powerpoint/2010/main" val="110625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AU" sz="2400" dirty="0"/>
              <a:t>Demographics</a:t>
            </a:r>
          </a:p>
        </p:txBody>
      </p:sp>
      <p:pic>
        <p:nvPicPr>
          <p:cNvPr id="9" name="Picture 8">
            <a:extLst>
              <a:ext uri="{FF2B5EF4-FFF2-40B4-BE49-F238E27FC236}">
                <a16:creationId xmlns:a16="http://schemas.microsoft.com/office/drawing/2014/main" id="{398887CF-BFB3-2BCB-F299-36E1292314EA}"/>
              </a:ext>
            </a:extLst>
          </p:cNvPr>
          <p:cNvPicPr>
            <a:picLocks noChangeAspect="1"/>
          </p:cNvPicPr>
          <p:nvPr/>
        </p:nvPicPr>
        <p:blipFill>
          <a:blip r:embed="rId4"/>
          <a:stretch>
            <a:fillRect/>
          </a:stretch>
        </p:blipFill>
        <p:spPr>
          <a:xfrm>
            <a:off x="5684608" y="1950944"/>
            <a:ext cx="5324416" cy="3834683"/>
          </a:xfrm>
          <a:prstGeom prst="rect">
            <a:avLst/>
          </a:prstGeom>
        </p:spPr>
      </p:pic>
      <p:graphicFrame>
        <p:nvGraphicFramePr>
          <p:cNvPr id="7" name="Table 9">
            <a:extLst>
              <a:ext uri="{FF2B5EF4-FFF2-40B4-BE49-F238E27FC236}">
                <a16:creationId xmlns:a16="http://schemas.microsoft.com/office/drawing/2014/main" id="{DF4A9C0A-F1C9-206E-5FFE-C5A8A6C0ADD2}"/>
              </a:ext>
            </a:extLst>
          </p:cNvPr>
          <p:cNvGraphicFramePr>
            <a:graphicFrameLocks noGrp="1"/>
          </p:cNvGraphicFramePr>
          <p:nvPr/>
        </p:nvGraphicFramePr>
        <p:xfrm>
          <a:off x="1888087" y="2106684"/>
          <a:ext cx="3034556" cy="2732016"/>
        </p:xfrm>
        <a:graphic>
          <a:graphicData uri="http://schemas.openxmlformats.org/drawingml/2006/table">
            <a:tbl>
              <a:tblPr firstRow="1" bandRow="1">
                <a:tableStyleId>{5C22544A-7EE6-4342-B048-85BDC9FD1C3A}</a:tableStyleId>
              </a:tblPr>
              <a:tblGrid>
                <a:gridCol w="1759938">
                  <a:extLst>
                    <a:ext uri="{9D8B030D-6E8A-4147-A177-3AD203B41FA5}">
                      <a16:colId xmlns:a16="http://schemas.microsoft.com/office/drawing/2014/main" val="4242217402"/>
                    </a:ext>
                  </a:extLst>
                </a:gridCol>
                <a:gridCol w="1274618">
                  <a:extLst>
                    <a:ext uri="{9D8B030D-6E8A-4147-A177-3AD203B41FA5}">
                      <a16:colId xmlns:a16="http://schemas.microsoft.com/office/drawing/2014/main" val="3305910779"/>
                    </a:ext>
                  </a:extLst>
                </a:gridCol>
              </a:tblGrid>
              <a:tr h="390288">
                <a:tc>
                  <a:txBody>
                    <a:bodyPr/>
                    <a:lstStyle/>
                    <a:p>
                      <a:r>
                        <a:rPr lang="en-AU" sz="1600" dirty="0"/>
                        <a:t>Sexuality</a:t>
                      </a:r>
                    </a:p>
                  </a:txBody>
                  <a:tcPr/>
                </a:tc>
                <a:tc>
                  <a:txBody>
                    <a:bodyPr/>
                    <a:lstStyle/>
                    <a:p>
                      <a:r>
                        <a:rPr lang="en-AU" sz="1600" dirty="0"/>
                        <a:t>Percent (%)</a:t>
                      </a:r>
                    </a:p>
                  </a:txBody>
                  <a:tcPr/>
                </a:tc>
                <a:extLst>
                  <a:ext uri="{0D108BD9-81ED-4DB2-BD59-A6C34878D82A}">
                    <a16:rowId xmlns:a16="http://schemas.microsoft.com/office/drawing/2014/main" val="3911561499"/>
                  </a:ext>
                </a:extLst>
              </a:tr>
              <a:tr h="390288">
                <a:tc>
                  <a:txBody>
                    <a:bodyPr/>
                    <a:lstStyle/>
                    <a:p>
                      <a:r>
                        <a:rPr lang="en-AU" sz="1600" dirty="0"/>
                        <a:t>Bisexual/pansexual</a:t>
                      </a:r>
                    </a:p>
                  </a:txBody>
                  <a:tcPr/>
                </a:tc>
                <a:tc>
                  <a:txBody>
                    <a:bodyPr/>
                    <a:lstStyle/>
                    <a:p>
                      <a:r>
                        <a:rPr lang="en-AU" sz="1600" dirty="0"/>
                        <a:t>53.7</a:t>
                      </a:r>
                    </a:p>
                  </a:txBody>
                  <a:tcPr/>
                </a:tc>
                <a:extLst>
                  <a:ext uri="{0D108BD9-81ED-4DB2-BD59-A6C34878D82A}">
                    <a16:rowId xmlns:a16="http://schemas.microsoft.com/office/drawing/2014/main" val="3337367784"/>
                  </a:ext>
                </a:extLst>
              </a:tr>
              <a:tr h="390288">
                <a:tc>
                  <a:txBody>
                    <a:bodyPr/>
                    <a:lstStyle/>
                    <a:p>
                      <a:r>
                        <a:rPr lang="en-AU" sz="1600" dirty="0"/>
                        <a:t>Gay/lesbian</a:t>
                      </a:r>
                    </a:p>
                  </a:txBody>
                  <a:tcPr/>
                </a:tc>
                <a:tc>
                  <a:txBody>
                    <a:bodyPr/>
                    <a:lstStyle/>
                    <a:p>
                      <a:r>
                        <a:rPr lang="en-AU" sz="1600" dirty="0"/>
                        <a:t>20.1</a:t>
                      </a:r>
                    </a:p>
                  </a:txBody>
                  <a:tcPr/>
                </a:tc>
                <a:extLst>
                  <a:ext uri="{0D108BD9-81ED-4DB2-BD59-A6C34878D82A}">
                    <a16:rowId xmlns:a16="http://schemas.microsoft.com/office/drawing/2014/main" val="283850910"/>
                  </a:ext>
                </a:extLst>
              </a:tr>
              <a:tr h="390288">
                <a:tc>
                  <a:txBody>
                    <a:bodyPr/>
                    <a:lstStyle/>
                    <a:p>
                      <a:r>
                        <a:rPr lang="en-AU" sz="1600" dirty="0"/>
                        <a:t>Queer</a:t>
                      </a:r>
                    </a:p>
                  </a:txBody>
                  <a:tcPr/>
                </a:tc>
                <a:tc>
                  <a:txBody>
                    <a:bodyPr/>
                    <a:lstStyle/>
                    <a:p>
                      <a:r>
                        <a:rPr lang="en-AU" sz="1600" dirty="0"/>
                        <a:t>11.5</a:t>
                      </a:r>
                    </a:p>
                  </a:txBody>
                  <a:tcPr/>
                </a:tc>
                <a:extLst>
                  <a:ext uri="{0D108BD9-81ED-4DB2-BD59-A6C34878D82A}">
                    <a16:rowId xmlns:a16="http://schemas.microsoft.com/office/drawing/2014/main" val="3944650103"/>
                  </a:ext>
                </a:extLst>
              </a:tr>
              <a:tr h="390288">
                <a:tc>
                  <a:txBody>
                    <a:bodyPr/>
                    <a:lstStyle/>
                    <a:p>
                      <a:r>
                        <a:rPr lang="en-AU" sz="1600" dirty="0"/>
                        <a:t>Asexual</a:t>
                      </a:r>
                    </a:p>
                  </a:txBody>
                  <a:tcPr/>
                </a:tc>
                <a:tc>
                  <a:txBody>
                    <a:bodyPr/>
                    <a:lstStyle/>
                    <a:p>
                      <a:r>
                        <a:rPr lang="en-AU" sz="1600" dirty="0"/>
                        <a:t>7.5</a:t>
                      </a:r>
                    </a:p>
                  </a:txBody>
                  <a:tcPr/>
                </a:tc>
                <a:extLst>
                  <a:ext uri="{0D108BD9-81ED-4DB2-BD59-A6C34878D82A}">
                    <a16:rowId xmlns:a16="http://schemas.microsoft.com/office/drawing/2014/main" val="402928033"/>
                  </a:ext>
                </a:extLst>
              </a:tr>
              <a:tr h="390288">
                <a:tc>
                  <a:txBody>
                    <a:bodyPr/>
                    <a:lstStyle/>
                    <a:p>
                      <a:r>
                        <a:rPr lang="en-AU" sz="1600" dirty="0"/>
                        <a:t>Questioning</a:t>
                      </a:r>
                    </a:p>
                  </a:txBody>
                  <a:tcPr/>
                </a:tc>
                <a:tc>
                  <a:txBody>
                    <a:bodyPr/>
                    <a:lstStyle/>
                    <a:p>
                      <a:r>
                        <a:rPr lang="en-AU" sz="1600" dirty="0"/>
                        <a:t>3.4</a:t>
                      </a:r>
                    </a:p>
                  </a:txBody>
                  <a:tcPr/>
                </a:tc>
                <a:extLst>
                  <a:ext uri="{0D108BD9-81ED-4DB2-BD59-A6C34878D82A}">
                    <a16:rowId xmlns:a16="http://schemas.microsoft.com/office/drawing/2014/main" val="3475458328"/>
                  </a:ext>
                </a:extLst>
              </a:tr>
              <a:tr h="390288">
                <a:tc>
                  <a:txBody>
                    <a:bodyPr/>
                    <a:lstStyle/>
                    <a:p>
                      <a:r>
                        <a:rPr lang="en-AU" sz="1600" dirty="0"/>
                        <a:t>Another identity</a:t>
                      </a:r>
                    </a:p>
                  </a:txBody>
                  <a:tcPr/>
                </a:tc>
                <a:tc>
                  <a:txBody>
                    <a:bodyPr/>
                    <a:lstStyle/>
                    <a:p>
                      <a:r>
                        <a:rPr lang="en-AU" sz="1600" dirty="0"/>
                        <a:t>3.2</a:t>
                      </a:r>
                    </a:p>
                  </a:txBody>
                  <a:tcPr/>
                </a:tc>
                <a:extLst>
                  <a:ext uri="{0D108BD9-81ED-4DB2-BD59-A6C34878D82A}">
                    <a16:rowId xmlns:a16="http://schemas.microsoft.com/office/drawing/2014/main" val="3665488763"/>
                  </a:ext>
                </a:extLst>
              </a:tr>
            </a:tbl>
          </a:graphicData>
        </a:graphic>
      </p:graphicFrame>
    </p:spTree>
    <p:extLst>
      <p:ext uri="{BB962C8B-B14F-4D97-AF65-F5344CB8AC3E}">
        <p14:creationId xmlns:p14="http://schemas.microsoft.com/office/powerpoint/2010/main" val="250300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7" name="Table 6">
            <a:extLst>
              <a:ext uri="{FF2B5EF4-FFF2-40B4-BE49-F238E27FC236}">
                <a16:creationId xmlns:a16="http://schemas.microsoft.com/office/drawing/2014/main" id="{373D25B2-50E8-32A0-69A1-A72ACFAD1B71}"/>
              </a:ext>
            </a:extLst>
          </p:cNvPr>
          <p:cNvGraphicFramePr>
            <a:graphicFrameLocks noGrp="1"/>
          </p:cNvGraphicFramePr>
          <p:nvPr/>
        </p:nvGraphicFramePr>
        <p:xfrm>
          <a:off x="2330183" y="1846812"/>
          <a:ext cx="7531633" cy="4479264"/>
        </p:xfrm>
        <a:graphic>
          <a:graphicData uri="http://schemas.openxmlformats.org/drawingml/2006/table">
            <a:tbl>
              <a:tblPr firstRow="1" bandRow="1">
                <a:tableStyleId>{5C22544A-7EE6-4342-B048-85BDC9FD1C3A}</a:tableStyleId>
              </a:tblPr>
              <a:tblGrid>
                <a:gridCol w="4172217">
                  <a:extLst>
                    <a:ext uri="{9D8B030D-6E8A-4147-A177-3AD203B41FA5}">
                      <a16:colId xmlns:a16="http://schemas.microsoft.com/office/drawing/2014/main" val="2790338603"/>
                    </a:ext>
                  </a:extLst>
                </a:gridCol>
                <a:gridCol w="1708727">
                  <a:extLst>
                    <a:ext uri="{9D8B030D-6E8A-4147-A177-3AD203B41FA5}">
                      <a16:colId xmlns:a16="http://schemas.microsoft.com/office/drawing/2014/main" val="3992854243"/>
                    </a:ext>
                  </a:extLst>
                </a:gridCol>
                <a:gridCol w="1650689">
                  <a:extLst>
                    <a:ext uri="{9D8B030D-6E8A-4147-A177-3AD203B41FA5}">
                      <a16:colId xmlns:a16="http://schemas.microsoft.com/office/drawing/2014/main" val="1760720453"/>
                    </a:ext>
                  </a:extLst>
                </a:gridCol>
              </a:tblGrid>
              <a:tr h="373272">
                <a:tc>
                  <a:txBody>
                    <a:bodyPr/>
                    <a:lstStyle/>
                    <a:p>
                      <a:pPr marL="108000" algn="l" fontAlgn="t"/>
                      <a:r>
                        <a:rPr lang="en-AU" sz="1800" u="none" strike="noStrike" dirty="0">
                          <a:effectLst/>
                        </a:rPr>
                        <a:t>Living Situation</a:t>
                      </a:r>
                      <a:endParaRPr lang="en-AU" sz="1800" b="0" i="0" u="none" strike="noStrike" dirty="0">
                        <a:solidFill>
                          <a:srgbClr val="000000"/>
                        </a:solidFill>
                        <a:effectLst/>
                        <a:latin typeface="Arial" panose="020B0604020202020204" pitchFamily="34" charset="0"/>
                      </a:endParaRPr>
                    </a:p>
                  </a:txBody>
                  <a:tcPr marL="9525" marR="9525" marT="9525" marB="0"/>
                </a:tc>
                <a:tc>
                  <a:txBody>
                    <a:bodyPr/>
                    <a:lstStyle/>
                    <a:p>
                      <a:pPr marL="108000" algn="l" rtl="0" fontAlgn="ctr"/>
                      <a:r>
                        <a:rPr lang="en-AU" sz="1800" u="none" strike="noStrike" dirty="0">
                          <a:effectLst/>
                        </a:rPr>
                        <a:t>Frequency</a:t>
                      </a:r>
                      <a:endParaRPr lang="en-AU"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Percent (%)</a:t>
                      </a:r>
                      <a:endParaRPr lang="en-AU"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8563913"/>
                  </a:ext>
                </a:extLst>
              </a:tr>
              <a:tr h="373272">
                <a:tc>
                  <a:txBody>
                    <a:bodyPr/>
                    <a:lstStyle/>
                    <a:p>
                      <a:pPr marL="108000" algn="l" rtl="0" fontAlgn="ctr"/>
                      <a:r>
                        <a:rPr lang="en-AU" sz="1800" u="none" strike="noStrike" dirty="0">
                          <a:effectLst/>
                        </a:rPr>
                        <a:t>With parent(s)</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451</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72.9</a:t>
                      </a:r>
                      <a:endParaRPr lang="en-AU"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1731111"/>
                  </a:ext>
                </a:extLst>
              </a:tr>
              <a:tr h="373272">
                <a:tc>
                  <a:txBody>
                    <a:bodyPr/>
                    <a:lstStyle/>
                    <a:p>
                      <a:pPr marL="108000" algn="l" rtl="0" fontAlgn="ctr"/>
                      <a:r>
                        <a:rPr lang="en-AU" sz="1800" u="none" strike="noStrike">
                          <a:effectLst/>
                        </a:rPr>
                        <a:t>Other family</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77</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12.4</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549119"/>
                  </a:ext>
                </a:extLst>
              </a:tr>
              <a:tr h="373272">
                <a:tc>
                  <a:txBody>
                    <a:bodyPr/>
                    <a:lstStyle/>
                    <a:p>
                      <a:pPr marL="108000" algn="l" rtl="0" fontAlgn="ctr"/>
                      <a:r>
                        <a:rPr lang="en-AU" sz="1800" u="none" strike="noStrike">
                          <a:effectLst/>
                        </a:rPr>
                        <a:t>Live with partner(s)</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55</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8.9</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560742"/>
                  </a:ext>
                </a:extLst>
              </a:tr>
              <a:tr h="373272">
                <a:tc>
                  <a:txBody>
                    <a:bodyPr/>
                    <a:lstStyle/>
                    <a:p>
                      <a:pPr marL="108000" algn="l" rtl="0" fontAlgn="ctr"/>
                      <a:r>
                        <a:rPr lang="en-AU" sz="1800" u="none" strike="noStrike">
                          <a:effectLst/>
                        </a:rPr>
                        <a:t>Share house</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45</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7.3</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7457855"/>
                  </a:ext>
                </a:extLst>
              </a:tr>
              <a:tr h="373272">
                <a:tc>
                  <a:txBody>
                    <a:bodyPr/>
                    <a:lstStyle/>
                    <a:p>
                      <a:pPr marL="108000" algn="l" rtl="0" fontAlgn="ctr"/>
                      <a:r>
                        <a:rPr lang="en-AU" sz="1800" u="none" strike="noStrike">
                          <a:effectLst/>
                        </a:rPr>
                        <a:t>Live alone</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21</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3.4</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0193464"/>
                  </a:ext>
                </a:extLst>
              </a:tr>
              <a:tr h="373272">
                <a:tc>
                  <a:txBody>
                    <a:bodyPr/>
                    <a:lstStyle/>
                    <a:p>
                      <a:pPr marL="108000" algn="l" rtl="0" fontAlgn="ctr"/>
                      <a:r>
                        <a:rPr lang="en-AU" sz="1800" u="none" strike="noStrike" dirty="0">
                          <a:effectLst/>
                        </a:rPr>
                        <a:t>Other</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20</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3.2</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5421597"/>
                  </a:ext>
                </a:extLst>
              </a:tr>
              <a:tr h="373272">
                <a:tc>
                  <a:txBody>
                    <a:bodyPr/>
                    <a:lstStyle/>
                    <a:p>
                      <a:pPr marL="108000" algn="l" rtl="0" fontAlgn="ctr"/>
                      <a:r>
                        <a:rPr lang="en-US" sz="1800" u="none" strike="noStrike">
                          <a:effectLst/>
                        </a:rPr>
                        <a:t>Residential college or boarding school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16</a:t>
                      </a:r>
                      <a:endParaRPr lang="en-A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2.6</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75992538"/>
                  </a:ext>
                </a:extLst>
              </a:tr>
              <a:tr h="373272">
                <a:tc>
                  <a:txBody>
                    <a:bodyPr/>
                    <a:lstStyle/>
                    <a:p>
                      <a:pPr marL="108000" algn="l" rtl="0" fontAlgn="ctr"/>
                      <a:r>
                        <a:rPr lang="en-AU" sz="1800" u="none" strike="noStrike">
                          <a:effectLst/>
                        </a:rPr>
                        <a:t>Foster home</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12</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1.9</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7318904"/>
                  </a:ext>
                </a:extLst>
              </a:tr>
              <a:tr h="373272">
                <a:tc>
                  <a:txBody>
                    <a:bodyPr/>
                    <a:lstStyle/>
                    <a:p>
                      <a:pPr marL="108000" algn="l" rtl="0" fontAlgn="ctr"/>
                      <a:r>
                        <a:rPr lang="en-AU" sz="1800" u="none" strike="noStrike">
                          <a:effectLst/>
                        </a:rPr>
                        <a:t>No fixed accommodation</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9</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1.5</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6947339"/>
                  </a:ext>
                </a:extLst>
              </a:tr>
              <a:tr h="373272">
                <a:tc>
                  <a:txBody>
                    <a:bodyPr/>
                    <a:lstStyle/>
                    <a:p>
                      <a:pPr marL="108000" algn="l" rtl="0" fontAlgn="ctr"/>
                      <a:r>
                        <a:rPr lang="en-AU" sz="1800" u="none" strike="noStrike">
                          <a:effectLst/>
                        </a:rPr>
                        <a:t>Boarding home</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5</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0.8</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0205383"/>
                  </a:ext>
                </a:extLst>
              </a:tr>
              <a:tr h="373272">
                <a:tc>
                  <a:txBody>
                    <a:bodyPr/>
                    <a:lstStyle/>
                    <a:p>
                      <a:pPr marL="108000" algn="l" rtl="0" fontAlgn="ctr"/>
                      <a:r>
                        <a:rPr lang="en-AU" sz="1800" u="none" strike="noStrike">
                          <a:effectLst/>
                        </a:rPr>
                        <a:t>Supported accommodation</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a:effectLst/>
                        </a:rPr>
                        <a:t>3</a:t>
                      </a:r>
                      <a:endParaRPr lang="en-AU" sz="1800" b="0" i="0" u="none" strike="noStrike">
                        <a:solidFill>
                          <a:srgbClr val="000000"/>
                        </a:solidFill>
                        <a:effectLst/>
                        <a:latin typeface="Calibri" panose="020F0502020204030204" pitchFamily="34" charset="0"/>
                      </a:endParaRPr>
                    </a:p>
                  </a:txBody>
                  <a:tcPr marL="9525" marR="9525" marT="9525" marB="0" anchor="ctr"/>
                </a:tc>
                <a:tc>
                  <a:txBody>
                    <a:bodyPr/>
                    <a:lstStyle/>
                    <a:p>
                      <a:pPr marL="108000" algn="l" rtl="0" fontAlgn="ctr"/>
                      <a:r>
                        <a:rPr lang="en-AU" sz="1800" u="none" strike="noStrike" dirty="0">
                          <a:effectLst/>
                        </a:rPr>
                        <a:t>0.5</a:t>
                      </a:r>
                      <a:endParaRPr lang="en-A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709011"/>
                  </a:ext>
                </a:extLst>
              </a:tr>
            </a:tbl>
          </a:graphicData>
        </a:graphic>
      </p:graphicFrame>
      <p:sp>
        <p:nvSpPr>
          <p:cNvPr id="10" name="TextBox 9">
            <a:extLst>
              <a:ext uri="{FF2B5EF4-FFF2-40B4-BE49-F238E27FC236}">
                <a16:creationId xmlns:a16="http://schemas.microsoft.com/office/drawing/2014/main" id="{DDE379C7-4861-FFBF-2B2B-7CE85EBD7098}"/>
              </a:ext>
            </a:extLst>
          </p:cNvPr>
          <p:cNvSpPr txBox="1"/>
          <p:nvPr/>
        </p:nvSpPr>
        <p:spPr>
          <a:xfrm>
            <a:off x="4753590" y="1117283"/>
            <a:ext cx="2684811" cy="461665"/>
          </a:xfrm>
          <a:prstGeom prst="rect">
            <a:avLst/>
          </a:prstGeom>
          <a:noFill/>
        </p:spPr>
        <p:txBody>
          <a:bodyPr wrap="square" rtlCol="0">
            <a:spAutoFit/>
          </a:bodyPr>
          <a:lstStyle/>
          <a:p>
            <a:pPr algn="ctr"/>
            <a:r>
              <a:rPr lang="en-AU" sz="2400" dirty="0"/>
              <a:t>Demographics</a:t>
            </a:r>
          </a:p>
        </p:txBody>
      </p:sp>
    </p:spTree>
    <p:extLst>
      <p:ext uri="{BB962C8B-B14F-4D97-AF65-F5344CB8AC3E}">
        <p14:creationId xmlns:p14="http://schemas.microsoft.com/office/powerpoint/2010/main" val="646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sp>
        <p:nvSpPr>
          <p:cNvPr id="14" name="TextBox 13">
            <a:extLst>
              <a:ext uri="{FF2B5EF4-FFF2-40B4-BE49-F238E27FC236}">
                <a16:creationId xmlns:a16="http://schemas.microsoft.com/office/drawing/2014/main" id="{B3D12887-5D90-EAC8-F1A6-B9C5FC4BCC93}"/>
              </a:ext>
            </a:extLst>
          </p:cNvPr>
          <p:cNvSpPr txBox="1"/>
          <p:nvPr/>
        </p:nvSpPr>
        <p:spPr>
          <a:xfrm>
            <a:off x="2208651" y="1256148"/>
            <a:ext cx="7774694" cy="707886"/>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Service Use and Experiences </a:t>
            </a:r>
          </a:p>
        </p:txBody>
      </p:sp>
    </p:spTree>
    <p:extLst>
      <p:ext uri="{BB962C8B-B14F-4D97-AF65-F5344CB8AC3E}">
        <p14:creationId xmlns:p14="http://schemas.microsoft.com/office/powerpoint/2010/main" val="110011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graphicFrame>
        <p:nvGraphicFramePr>
          <p:cNvPr id="8" name="Chart 7">
            <a:extLst>
              <a:ext uri="{FF2B5EF4-FFF2-40B4-BE49-F238E27FC236}">
                <a16:creationId xmlns:a16="http://schemas.microsoft.com/office/drawing/2014/main" id="{459A4385-B492-7D6A-3B3D-B7EFC61B063A}"/>
              </a:ext>
            </a:extLst>
          </p:cNvPr>
          <p:cNvGraphicFramePr>
            <a:graphicFrameLocks/>
          </p:cNvGraphicFramePr>
          <p:nvPr>
            <p:extLst>
              <p:ext uri="{D42A27DB-BD31-4B8C-83A1-F6EECF244321}">
                <p14:modId xmlns:p14="http://schemas.microsoft.com/office/powerpoint/2010/main" val="312772531"/>
              </p:ext>
            </p:extLst>
          </p:nvPr>
        </p:nvGraphicFramePr>
        <p:xfrm>
          <a:off x="587829" y="1730829"/>
          <a:ext cx="5192486" cy="4483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CE0364F-3E24-203E-8C91-1C75B712E812}"/>
              </a:ext>
            </a:extLst>
          </p:cNvPr>
          <p:cNvGraphicFramePr>
            <a:graphicFrameLocks/>
          </p:cNvGraphicFramePr>
          <p:nvPr>
            <p:extLst>
              <p:ext uri="{D42A27DB-BD31-4B8C-83A1-F6EECF244321}">
                <p14:modId xmlns:p14="http://schemas.microsoft.com/office/powerpoint/2010/main" val="31817334"/>
              </p:ext>
            </p:extLst>
          </p:nvPr>
        </p:nvGraphicFramePr>
        <p:xfrm>
          <a:off x="5780315" y="1730829"/>
          <a:ext cx="5823857" cy="48876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61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3" name="Chart 2">
            <a:extLst>
              <a:ext uri="{FF2B5EF4-FFF2-40B4-BE49-F238E27FC236}">
                <a16:creationId xmlns:a16="http://schemas.microsoft.com/office/drawing/2014/main" id="{3F87F173-8B3F-9D3D-20AA-5052FD3289C5}"/>
              </a:ext>
            </a:extLst>
          </p:cNvPr>
          <p:cNvGraphicFramePr>
            <a:graphicFrameLocks/>
          </p:cNvGraphicFramePr>
          <p:nvPr>
            <p:extLst>
              <p:ext uri="{D42A27DB-BD31-4B8C-83A1-F6EECF244321}">
                <p14:modId xmlns:p14="http://schemas.microsoft.com/office/powerpoint/2010/main" val="3633599511"/>
              </p:ext>
            </p:extLst>
          </p:nvPr>
        </p:nvGraphicFramePr>
        <p:xfrm>
          <a:off x="810979" y="2144220"/>
          <a:ext cx="10570029" cy="392974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4FAD3B8-7C51-F1ED-F495-BE37A3B13015}"/>
              </a:ext>
            </a:extLst>
          </p:cNvPr>
          <p:cNvSpPr txBox="1"/>
          <p:nvPr/>
        </p:nvSpPr>
        <p:spPr>
          <a:xfrm>
            <a:off x="810979" y="6097712"/>
            <a:ext cx="10570029" cy="461665"/>
          </a:xfrm>
          <a:prstGeom prst="rect">
            <a:avLst/>
          </a:prstGeom>
          <a:noFill/>
        </p:spPr>
        <p:txBody>
          <a:bodyPr wrap="square" rtlCol="0">
            <a:spAutoFit/>
          </a:bodyPr>
          <a:lstStyle/>
          <a:p>
            <a:pPr algn="ctr"/>
            <a:r>
              <a:rPr lang="en-AU" sz="1200" dirty="0"/>
              <a:t>Participants under 16 years old were less likely to tell ACCHOs they were LGBTQA+, and less likely to feel that they were treated equally as an LGBTQA+ person.</a:t>
            </a:r>
          </a:p>
          <a:p>
            <a:pPr algn="ctr"/>
            <a:r>
              <a:rPr lang="en-AU" sz="1200" dirty="0"/>
              <a:t>Trans participants were less likely to feel that it’s not important to tell ACCHOS there were LGBTQA+.</a:t>
            </a:r>
          </a:p>
        </p:txBody>
      </p:sp>
      <p:sp>
        <p:nvSpPr>
          <p:cNvPr id="8" name="TextBox 7">
            <a:extLst>
              <a:ext uri="{FF2B5EF4-FFF2-40B4-BE49-F238E27FC236}">
                <a16:creationId xmlns:a16="http://schemas.microsoft.com/office/drawing/2014/main" id="{10DF02FD-2057-1B02-DC48-BBEB23BA4F4C}"/>
              </a:ext>
            </a:extLst>
          </p:cNvPr>
          <p:cNvSpPr txBox="1"/>
          <p:nvPr/>
        </p:nvSpPr>
        <p:spPr>
          <a:xfrm>
            <a:off x="8425542" y="1480208"/>
            <a:ext cx="3443697" cy="1328023"/>
          </a:xfrm>
          <a:prstGeom prst="wedgeRoundRectCallout">
            <a:avLst>
              <a:gd name="adj1" fmla="val 55397"/>
              <a:gd name="adj2" fmla="val 27417"/>
              <a:gd name="adj3" fmla="val 16667"/>
            </a:avLst>
          </a:prstGeom>
          <a:solidFill>
            <a:schemeClr val="bg1"/>
          </a:solidFill>
          <a:ln w="19050">
            <a:solidFill>
              <a:srgbClr val="00B050"/>
            </a:solidFill>
          </a:ln>
        </p:spPr>
        <p:txBody>
          <a:bodyPr wrap="square">
            <a:spAutoFit/>
          </a:bodyPr>
          <a:lstStyle/>
          <a:p>
            <a:pPr algn="ctr"/>
            <a:r>
              <a:rPr lang="en-US" sz="1200" b="0" i="1" u="none" strike="noStrike" baseline="0" dirty="0"/>
              <a:t>“In my community my aboriginal health service is amazing and most of the workers are my family so they know who I am and where I come from, they know my identity and they respect it, there is also many staff members who identify with being LGBTQA+”</a:t>
            </a:r>
          </a:p>
        </p:txBody>
      </p:sp>
      <p:sp>
        <p:nvSpPr>
          <p:cNvPr id="2" name="TextBox 1">
            <a:extLst>
              <a:ext uri="{FF2B5EF4-FFF2-40B4-BE49-F238E27FC236}">
                <a16:creationId xmlns:a16="http://schemas.microsoft.com/office/drawing/2014/main" id="{658C8797-3B55-C416-ECA9-91CCCC5A606C}"/>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spTree>
    <p:extLst>
      <p:ext uri="{BB962C8B-B14F-4D97-AF65-F5344CB8AC3E}">
        <p14:creationId xmlns:p14="http://schemas.microsoft.com/office/powerpoint/2010/main" val="282154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2" name="Chart 1">
            <a:extLst>
              <a:ext uri="{FF2B5EF4-FFF2-40B4-BE49-F238E27FC236}">
                <a16:creationId xmlns:a16="http://schemas.microsoft.com/office/drawing/2014/main" id="{6030AD14-3960-51B1-6023-084384C455D6}"/>
              </a:ext>
            </a:extLst>
          </p:cNvPr>
          <p:cNvGraphicFramePr>
            <a:graphicFrameLocks/>
          </p:cNvGraphicFramePr>
          <p:nvPr>
            <p:extLst>
              <p:ext uri="{D42A27DB-BD31-4B8C-83A1-F6EECF244321}">
                <p14:modId xmlns:p14="http://schemas.microsoft.com/office/powerpoint/2010/main" val="434253160"/>
              </p:ext>
            </p:extLst>
          </p:nvPr>
        </p:nvGraphicFramePr>
        <p:xfrm>
          <a:off x="859967" y="1754892"/>
          <a:ext cx="10472056" cy="301184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35258B2-9648-9A74-31CF-2E10D0810C2D}"/>
              </a:ext>
            </a:extLst>
          </p:cNvPr>
          <p:cNvSpPr txBox="1"/>
          <p:nvPr/>
        </p:nvSpPr>
        <p:spPr>
          <a:xfrm>
            <a:off x="810980" y="4766737"/>
            <a:ext cx="10570029" cy="276999"/>
          </a:xfrm>
          <a:prstGeom prst="rect">
            <a:avLst/>
          </a:prstGeom>
          <a:noFill/>
        </p:spPr>
        <p:txBody>
          <a:bodyPr wrap="square" rtlCol="0">
            <a:spAutoFit/>
          </a:bodyPr>
          <a:lstStyle/>
          <a:p>
            <a:pPr algn="ctr"/>
            <a:r>
              <a:rPr lang="en-AU" sz="1200" dirty="0"/>
              <a:t>Trans participants were more likely to report feeling like ACCHOs made them feel like they matter less because they are LGBTQA+.</a:t>
            </a:r>
          </a:p>
        </p:txBody>
      </p:sp>
      <p:sp>
        <p:nvSpPr>
          <p:cNvPr id="8" name="TextBox 7">
            <a:extLst>
              <a:ext uri="{FF2B5EF4-FFF2-40B4-BE49-F238E27FC236}">
                <a16:creationId xmlns:a16="http://schemas.microsoft.com/office/drawing/2014/main" id="{9410BB5C-C948-6395-E1EA-DD0297669A0B}"/>
              </a:ext>
            </a:extLst>
          </p:cNvPr>
          <p:cNvSpPr txBox="1"/>
          <p:nvPr/>
        </p:nvSpPr>
        <p:spPr>
          <a:xfrm>
            <a:off x="974266" y="5281016"/>
            <a:ext cx="6096000" cy="919401"/>
          </a:xfrm>
          <a:prstGeom prst="wedgeRoundRectCallout">
            <a:avLst>
              <a:gd name="adj1" fmla="val -57083"/>
              <a:gd name="adj2" fmla="val 33626"/>
              <a:gd name="adj3" fmla="val 16667"/>
            </a:avLst>
          </a:prstGeom>
          <a:noFill/>
          <a:ln w="19050">
            <a:solidFill>
              <a:srgbClr val="C00000"/>
            </a:solidFill>
          </a:ln>
        </p:spPr>
        <p:txBody>
          <a:bodyPr wrap="square">
            <a:spAutoFit/>
          </a:bodyPr>
          <a:lstStyle/>
          <a:p>
            <a:pPr algn="ctr"/>
            <a:r>
              <a:rPr lang="en-US" sz="1200" i="1" dirty="0"/>
              <a:t>“</a:t>
            </a:r>
            <a:r>
              <a:rPr lang="en-US" sz="1200" i="1" dirty="0" err="1"/>
              <a:t>i’m</a:t>
            </a:r>
            <a:r>
              <a:rPr lang="en-US" sz="1200" i="1" dirty="0"/>
              <a:t> nonbinary but am often called miss and ma’am and it just makes me feel very uncomfortable, and when </a:t>
            </a:r>
            <a:r>
              <a:rPr lang="en-US" sz="1200" i="1" dirty="0" err="1"/>
              <a:t>i</a:t>
            </a:r>
            <a:r>
              <a:rPr lang="en-US" sz="1200" i="1" dirty="0"/>
              <a:t> say my pronouns are they/them people look really confused so to deal with this, when </a:t>
            </a:r>
            <a:r>
              <a:rPr lang="en-US" sz="1200" i="1" dirty="0" err="1"/>
              <a:t>i</a:t>
            </a:r>
            <a:r>
              <a:rPr lang="en-US" sz="1200" i="1" dirty="0"/>
              <a:t> have to see the doctor </a:t>
            </a:r>
            <a:r>
              <a:rPr lang="en-US" sz="1200" i="1" dirty="0" err="1"/>
              <a:t>i’ll</a:t>
            </a:r>
            <a:r>
              <a:rPr lang="en-US" sz="1200" i="1" dirty="0"/>
              <a:t> dress as feminine as possible and pretend </a:t>
            </a:r>
            <a:r>
              <a:rPr lang="en-US" sz="1200" i="1" dirty="0" err="1"/>
              <a:t>i’m</a:t>
            </a:r>
            <a:r>
              <a:rPr lang="en-US" sz="1200" i="1" dirty="0"/>
              <a:t> a girl for the day just to get through.”</a:t>
            </a:r>
          </a:p>
        </p:txBody>
      </p:sp>
      <p:sp>
        <p:nvSpPr>
          <p:cNvPr id="3" name="TextBox 2">
            <a:extLst>
              <a:ext uri="{FF2B5EF4-FFF2-40B4-BE49-F238E27FC236}">
                <a16:creationId xmlns:a16="http://schemas.microsoft.com/office/drawing/2014/main" id="{B422F7EF-50C4-4E6E-A611-5373D4DEDDA9}"/>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spTree>
    <p:extLst>
      <p:ext uri="{BB962C8B-B14F-4D97-AF65-F5344CB8AC3E}">
        <p14:creationId xmlns:p14="http://schemas.microsoft.com/office/powerpoint/2010/main" val="38554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2" name="Chart 1">
            <a:extLst>
              <a:ext uri="{FF2B5EF4-FFF2-40B4-BE49-F238E27FC236}">
                <a16:creationId xmlns:a16="http://schemas.microsoft.com/office/drawing/2014/main" id="{C3049A8D-09C1-1E5D-B746-29325BE6CD75}"/>
              </a:ext>
            </a:extLst>
          </p:cNvPr>
          <p:cNvGraphicFramePr>
            <a:graphicFrameLocks/>
          </p:cNvGraphicFramePr>
          <p:nvPr>
            <p:extLst>
              <p:ext uri="{D42A27DB-BD31-4B8C-83A1-F6EECF244321}">
                <p14:modId xmlns:p14="http://schemas.microsoft.com/office/powerpoint/2010/main" val="4129650754"/>
              </p:ext>
            </p:extLst>
          </p:nvPr>
        </p:nvGraphicFramePr>
        <p:xfrm>
          <a:off x="2819392" y="1767812"/>
          <a:ext cx="6553203" cy="428897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6AE348F-B0C7-AED7-3A9E-E277B4C209C9}"/>
              </a:ext>
            </a:extLst>
          </p:cNvPr>
          <p:cNvSpPr txBox="1"/>
          <p:nvPr/>
        </p:nvSpPr>
        <p:spPr>
          <a:xfrm>
            <a:off x="3614057" y="6172199"/>
            <a:ext cx="729343" cy="230832"/>
          </a:xfrm>
          <a:prstGeom prst="rect">
            <a:avLst/>
          </a:prstGeom>
          <a:noFill/>
        </p:spPr>
        <p:txBody>
          <a:bodyPr wrap="square" rtlCol="0">
            <a:spAutoFit/>
          </a:bodyPr>
          <a:lstStyle/>
          <a:p>
            <a:pPr algn="ctr"/>
            <a:r>
              <a:rPr lang="en-AU" sz="900" dirty="0">
                <a:solidFill>
                  <a:schemeClr val="bg2">
                    <a:lumMod val="50000"/>
                  </a:schemeClr>
                </a:solidFill>
              </a:rPr>
              <a:t>Nothing</a:t>
            </a:r>
          </a:p>
        </p:txBody>
      </p:sp>
      <p:sp>
        <p:nvSpPr>
          <p:cNvPr id="7" name="TextBox 6">
            <a:extLst>
              <a:ext uri="{FF2B5EF4-FFF2-40B4-BE49-F238E27FC236}">
                <a16:creationId xmlns:a16="http://schemas.microsoft.com/office/drawing/2014/main" id="{50406FFF-E531-9826-91BF-9C186661B646}"/>
              </a:ext>
            </a:extLst>
          </p:cNvPr>
          <p:cNvSpPr txBox="1"/>
          <p:nvPr/>
        </p:nvSpPr>
        <p:spPr>
          <a:xfrm>
            <a:off x="8305800" y="6183085"/>
            <a:ext cx="729343" cy="230832"/>
          </a:xfrm>
          <a:prstGeom prst="rect">
            <a:avLst/>
          </a:prstGeom>
          <a:noFill/>
        </p:spPr>
        <p:txBody>
          <a:bodyPr wrap="square" rtlCol="0">
            <a:spAutoFit/>
          </a:bodyPr>
          <a:lstStyle/>
          <a:p>
            <a:pPr algn="ctr"/>
            <a:r>
              <a:rPr lang="en-AU" sz="900" dirty="0">
                <a:solidFill>
                  <a:schemeClr val="bg2">
                    <a:lumMod val="50000"/>
                  </a:schemeClr>
                </a:solidFill>
              </a:rPr>
              <a:t>A lot</a:t>
            </a:r>
          </a:p>
        </p:txBody>
      </p:sp>
      <p:sp>
        <p:nvSpPr>
          <p:cNvPr id="8" name="TextBox 7">
            <a:extLst>
              <a:ext uri="{FF2B5EF4-FFF2-40B4-BE49-F238E27FC236}">
                <a16:creationId xmlns:a16="http://schemas.microsoft.com/office/drawing/2014/main" id="{E38E80FA-1895-CEE6-5F93-F9F0323BB7C3}"/>
              </a:ext>
            </a:extLst>
          </p:cNvPr>
          <p:cNvSpPr txBox="1"/>
          <p:nvPr/>
        </p:nvSpPr>
        <p:spPr>
          <a:xfrm>
            <a:off x="1420083" y="6403031"/>
            <a:ext cx="9351822" cy="276999"/>
          </a:xfrm>
          <a:prstGeom prst="rect">
            <a:avLst/>
          </a:prstGeom>
          <a:noFill/>
        </p:spPr>
        <p:txBody>
          <a:bodyPr wrap="square" rtlCol="0">
            <a:spAutoFit/>
          </a:bodyPr>
          <a:lstStyle/>
          <a:p>
            <a:pPr algn="ctr"/>
            <a:r>
              <a:rPr lang="en-AU" sz="1200" dirty="0">
                <a:solidFill>
                  <a:schemeClr val="bg1">
                    <a:lumMod val="50000"/>
                  </a:schemeClr>
                </a:solidFill>
              </a:rPr>
              <a:t>*Measured on a scale of 1-5 where 1 = nothing and 5= a lot.</a:t>
            </a:r>
          </a:p>
        </p:txBody>
      </p:sp>
      <p:sp>
        <p:nvSpPr>
          <p:cNvPr id="9" name="TextBox 8">
            <a:extLst>
              <a:ext uri="{FF2B5EF4-FFF2-40B4-BE49-F238E27FC236}">
                <a16:creationId xmlns:a16="http://schemas.microsoft.com/office/drawing/2014/main" id="{6EFD7AC2-6C54-7DE5-52B0-97D7A5E5752A}"/>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spTree>
    <p:extLst>
      <p:ext uri="{BB962C8B-B14F-4D97-AF65-F5344CB8AC3E}">
        <p14:creationId xmlns:p14="http://schemas.microsoft.com/office/powerpoint/2010/main" val="66151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E1B855A0-6BAC-ACB0-8C2E-B1F8C541CADC}"/>
              </a:ext>
            </a:extLst>
          </p:cNvPr>
          <p:cNvSpPr txBox="1"/>
          <p:nvPr/>
        </p:nvSpPr>
        <p:spPr>
          <a:xfrm>
            <a:off x="2411183" y="1687815"/>
            <a:ext cx="7369624" cy="671915"/>
          </a:xfrm>
          <a:prstGeom prst="rect">
            <a:avLst/>
          </a:prstGeom>
          <a:noFill/>
        </p:spPr>
        <p:txBody>
          <a:bodyPr wrap="square">
            <a:spAutoFit/>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ordia New" panose="020B0304020202020204" pitchFamily="34" charset="-34"/>
              </a:rPr>
              <a:t>Is there anything else you'd like to tell us about your experiences with Aboriginal and Torres Strait Islander health services and/or resources?</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E6BA2FF7-433E-1A52-7E4F-6A31A9A13E48}"/>
              </a:ext>
            </a:extLst>
          </p:cNvPr>
          <p:cNvSpPr txBox="1"/>
          <p:nvPr/>
        </p:nvSpPr>
        <p:spPr>
          <a:xfrm>
            <a:off x="1281042" y="2581139"/>
            <a:ext cx="4814953" cy="169572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Good service (generally)*</a:t>
            </a: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ACCHOs were LGBTQA+ inclusive*</a:t>
            </a: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Unsure about LGBTQA+ inclusion*</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Bad service (generally)</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Don’t assume people are</a:t>
            </a:r>
            <a:r>
              <a:rPr lang="en-AU" sz="1400" dirty="0">
                <a:effectLst/>
                <a:latin typeface="Calibri" panose="020F0502020204030204" pitchFamily="34" charset="0"/>
                <a:ea typeface="Calibri" panose="020F0502020204030204" pitchFamily="34" charset="0"/>
                <a:cs typeface="Cordia New" panose="020B0304020202020204" pitchFamily="34" charset="-34"/>
              </a:rPr>
              <a:t> heterosexual and cisgender</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Not enough LGBTQA+ women’s health</a:t>
            </a: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Worried about LGBTQA+ discrimination</a:t>
            </a:r>
          </a:p>
        </p:txBody>
      </p:sp>
      <p:sp>
        <p:nvSpPr>
          <p:cNvPr id="7" name="TextBox 6">
            <a:extLst>
              <a:ext uri="{FF2B5EF4-FFF2-40B4-BE49-F238E27FC236}">
                <a16:creationId xmlns:a16="http://schemas.microsoft.com/office/drawing/2014/main" id="{8AC196D5-EAF0-58D3-794A-3784670D05E6}"/>
              </a:ext>
            </a:extLst>
          </p:cNvPr>
          <p:cNvSpPr txBox="1"/>
          <p:nvPr/>
        </p:nvSpPr>
        <p:spPr>
          <a:xfrm>
            <a:off x="6095995" y="2578679"/>
            <a:ext cx="5769428" cy="3754874"/>
          </a:xfrm>
          <a:prstGeom prst="rect">
            <a:avLst/>
          </a:prstGeom>
          <a:noFill/>
        </p:spPr>
        <p:txBody>
          <a:bodyPr wrap="square" rtlCol="0">
            <a:spAutoFit/>
          </a:bodyPr>
          <a:lstStyle/>
          <a:p>
            <a:r>
              <a:rPr lang="en-US" sz="1400" b="0" i="1" u="none" strike="noStrike" baseline="0" dirty="0"/>
              <a:t>“My experiences with Aboriginal and Torres Strait Islander health services have always been good. I’ve felt seen, respected and felt a sense of belong.”</a:t>
            </a:r>
          </a:p>
          <a:p>
            <a:endParaRPr lang="en-US" sz="1400" b="0" i="1" u="none" strike="noStrike" baseline="0" dirty="0"/>
          </a:p>
          <a:p>
            <a:r>
              <a:rPr lang="en-US" sz="1400" i="1" dirty="0"/>
              <a:t>“They were really accepting and helped me with my every need”</a:t>
            </a:r>
          </a:p>
          <a:p>
            <a:endParaRPr lang="en-US" sz="1400" i="1" dirty="0"/>
          </a:p>
          <a:p>
            <a:r>
              <a:rPr lang="en-US" sz="1400" i="1" dirty="0"/>
              <a:t>“I’m not out, so I’ve never experienced anything really”</a:t>
            </a:r>
          </a:p>
          <a:p>
            <a:endParaRPr lang="en-US" sz="1400" i="1" dirty="0"/>
          </a:p>
          <a:p>
            <a:r>
              <a:rPr lang="en-US" sz="1400" i="1" dirty="0"/>
              <a:t>“Have had people assume I’m still sexually active with men even when with a woman. They assume I am unfaithful to my wife and ask in appropriate questions about men.”</a:t>
            </a:r>
          </a:p>
          <a:p>
            <a:endParaRPr lang="en-US" sz="1400" i="1" dirty="0"/>
          </a:p>
          <a:p>
            <a:r>
              <a:rPr lang="en-US" sz="1400" i="1" dirty="0"/>
              <a:t>“Generally I've found that everyone seems to be inclusive, however, it seems that there are 1 or 2 designated 'champions' for LGBTQA+ peoples. Not everyone will ask for pronouns, it's generally those who are either LGBTQA+ themselves or the 'champions'/allies. Specifically the GP's I've found don't necessarily ask for pronouns </a:t>
            </a:r>
            <a:r>
              <a:rPr lang="en-US" sz="1400" i="1" dirty="0" err="1"/>
              <a:t>etc</a:t>
            </a:r>
            <a:r>
              <a:rPr lang="en-US" sz="1400" i="1" dirty="0"/>
              <a:t> but sexual health nurses are all over it!”</a:t>
            </a:r>
          </a:p>
          <a:p>
            <a:endParaRPr lang="en-US" sz="1400" i="1" dirty="0"/>
          </a:p>
        </p:txBody>
      </p:sp>
      <p:sp>
        <p:nvSpPr>
          <p:cNvPr id="2" name="TextBox 1">
            <a:extLst>
              <a:ext uri="{FF2B5EF4-FFF2-40B4-BE49-F238E27FC236}">
                <a16:creationId xmlns:a16="http://schemas.microsoft.com/office/drawing/2014/main" id="{010C7A6A-059F-8FC2-93D7-CE3EE6F0094B}"/>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spTree>
    <p:extLst>
      <p:ext uri="{BB962C8B-B14F-4D97-AF65-F5344CB8AC3E}">
        <p14:creationId xmlns:p14="http://schemas.microsoft.com/office/powerpoint/2010/main" val="92300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E1B855A0-6BAC-ACB0-8C2E-B1F8C541CADC}"/>
              </a:ext>
            </a:extLst>
          </p:cNvPr>
          <p:cNvSpPr txBox="1"/>
          <p:nvPr/>
        </p:nvSpPr>
        <p:spPr>
          <a:xfrm>
            <a:off x="3047995" y="1592141"/>
            <a:ext cx="6096000" cy="671915"/>
          </a:xfrm>
          <a:prstGeom prst="rect">
            <a:avLst/>
          </a:prstGeom>
          <a:noFill/>
        </p:spPr>
        <p:txBody>
          <a:bodyPr wrap="square">
            <a:spAutoFit/>
          </a:bodyPr>
          <a:lstStyle/>
          <a:p>
            <a:pPr algn="ctr">
              <a:lnSpc>
                <a:spcPct val="107000"/>
              </a:lnSpc>
              <a:spcAft>
                <a:spcPts val="800"/>
              </a:spcAft>
            </a:pPr>
            <a:r>
              <a:rPr lang="en-AU" sz="1800" b="1" dirty="0">
                <a:effectLst/>
                <a:latin typeface="Calibri" panose="020F0502020204030204" pitchFamily="34" charset="0"/>
                <a:ea typeface="Calibri" panose="020F0502020204030204" pitchFamily="34" charset="0"/>
                <a:cs typeface="Cordia New" panose="020B0304020202020204" pitchFamily="34" charset="-34"/>
              </a:rPr>
              <a:t>What are the main reasons that you have NOT used an Aboriginal and Torres Strait Islander health service?</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E6BA2FF7-433E-1A52-7E4F-6A31A9A13E48}"/>
              </a:ext>
            </a:extLst>
          </p:cNvPr>
          <p:cNvSpPr txBox="1"/>
          <p:nvPr/>
        </p:nvSpPr>
        <p:spPr>
          <a:xfrm>
            <a:off x="1281042" y="2468598"/>
            <a:ext cx="4814953" cy="330930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Don’t need to*</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ACCHOs are in</a:t>
            </a:r>
            <a:r>
              <a:rPr lang="en-AU" sz="1400" dirty="0">
                <a:effectLst/>
                <a:latin typeface="Calibri" panose="020F0502020204030204" pitchFamily="34" charset="0"/>
                <a:ea typeface="Calibri" panose="020F0502020204030204" pitchFamily="34" charset="0"/>
                <a:cs typeface="Cordia New" panose="020B0304020202020204" pitchFamily="34" charset="-34"/>
              </a:rPr>
              <a:t>accessible*</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Cordia New" panose="020B0304020202020204" pitchFamily="34" charset="-34"/>
              </a:rPr>
              <a:t>Transport</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Cordia New" panose="020B0304020202020204" pitchFamily="34" charset="-34"/>
              </a:rPr>
              <a:t>Lack of services in area</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Cordia New" panose="020B0304020202020204" pitchFamily="34" charset="-34"/>
              </a:rPr>
              <a:t>Waitlists and time</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Don’t know about them*</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Don’t feel</a:t>
            </a:r>
            <a:r>
              <a:rPr lang="en-AU" sz="1400" dirty="0">
                <a:effectLst/>
                <a:latin typeface="Calibri" panose="020F0502020204030204" pitchFamily="34" charset="0"/>
                <a:ea typeface="Calibri" panose="020F0502020204030204" pitchFamily="34" charset="0"/>
                <a:cs typeface="Cordia New" panose="020B0304020202020204" pitchFamily="34" charset="-34"/>
              </a:rPr>
              <a:t> “Indigenous enough”*</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Disconnected from Aboriginal and Torres Strait Islander community</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Negative experience in </a:t>
            </a:r>
            <a:r>
              <a:rPr lang="en-AU" sz="1400" dirty="0">
                <a:latin typeface="Calibri" panose="020F0502020204030204" pitchFamily="34" charset="0"/>
                <a:ea typeface="Calibri" panose="020F0502020204030204" pitchFamily="34" charset="0"/>
                <a:cs typeface="Cordia New" panose="020B0304020202020204" pitchFamily="34" charset="-34"/>
              </a:rPr>
              <a:t>ACCHO</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Fear of anti-LGBTQA+ discrimination</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Fear (reasons unknown)</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Parents</a:t>
            </a:r>
          </a:p>
          <a:p>
            <a:pPr marL="342900" lvl="0" indent="-342900">
              <a:lnSpc>
                <a:spcPct val="107000"/>
              </a:lnSpc>
              <a:spcAft>
                <a:spcPts val="800"/>
              </a:spcAft>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Use other services</a:t>
            </a:r>
          </a:p>
        </p:txBody>
      </p:sp>
      <p:sp>
        <p:nvSpPr>
          <p:cNvPr id="7" name="TextBox 6">
            <a:extLst>
              <a:ext uri="{FF2B5EF4-FFF2-40B4-BE49-F238E27FC236}">
                <a16:creationId xmlns:a16="http://schemas.microsoft.com/office/drawing/2014/main" id="{8AC196D5-EAF0-58D3-794A-3784670D05E6}"/>
              </a:ext>
            </a:extLst>
          </p:cNvPr>
          <p:cNvSpPr txBox="1"/>
          <p:nvPr/>
        </p:nvSpPr>
        <p:spPr>
          <a:xfrm>
            <a:off x="6095995" y="2468598"/>
            <a:ext cx="5769428" cy="4185761"/>
          </a:xfrm>
          <a:prstGeom prst="rect">
            <a:avLst/>
          </a:prstGeom>
          <a:noFill/>
        </p:spPr>
        <p:txBody>
          <a:bodyPr wrap="square" rtlCol="0">
            <a:spAutoFit/>
          </a:bodyPr>
          <a:lstStyle/>
          <a:p>
            <a:r>
              <a:rPr lang="en-US" sz="1400" b="0" i="1" u="none" strike="noStrike" baseline="0" dirty="0"/>
              <a:t>“I haven’t really felt the need to.”</a:t>
            </a:r>
          </a:p>
          <a:p>
            <a:endParaRPr lang="en-US" sz="1400" b="0" i="1" u="none" strike="noStrike" baseline="0" dirty="0"/>
          </a:p>
          <a:p>
            <a:r>
              <a:rPr lang="en-US" sz="1400" b="0" i="1" u="none" strike="noStrike" baseline="0" dirty="0"/>
              <a:t>“Process of getting help I need takes far too long.”</a:t>
            </a:r>
          </a:p>
          <a:p>
            <a:endParaRPr lang="en-US" sz="1400" b="0" i="1" u="none" strike="noStrike" baseline="0" dirty="0"/>
          </a:p>
          <a:p>
            <a:r>
              <a:rPr lang="en-US" sz="1400" b="0" i="1" u="none" strike="noStrike" baseline="0" dirty="0"/>
              <a:t>“Don't have one where I live.”</a:t>
            </a:r>
          </a:p>
          <a:p>
            <a:endParaRPr lang="en-US" sz="1400" b="0" i="1" u="none" strike="noStrike" baseline="0" dirty="0"/>
          </a:p>
          <a:p>
            <a:r>
              <a:rPr lang="en-US" sz="1400" b="0" i="1" u="none" strike="noStrike" baseline="0" dirty="0"/>
              <a:t>“I am unsure of what options there are/where I can find then.”</a:t>
            </a:r>
          </a:p>
          <a:p>
            <a:endParaRPr lang="en-US" sz="1400" i="1" dirty="0"/>
          </a:p>
          <a:p>
            <a:r>
              <a:rPr lang="en-US" sz="1400" i="1" dirty="0"/>
              <a:t>“I’m not officially recognized as Aboriginal by the government and scared of being reprimanded or told I’m “not Indigenous enough””</a:t>
            </a:r>
          </a:p>
          <a:p>
            <a:endParaRPr lang="en-US" sz="1400" b="0" i="1" u="none" strike="noStrike" baseline="0" dirty="0"/>
          </a:p>
          <a:p>
            <a:r>
              <a:rPr lang="en-US" sz="1400" b="0" i="1" u="none" strike="noStrike" baseline="0" dirty="0"/>
              <a:t>“Feel like sometimes I'm not 'Aboriginal enough' to use these services.”</a:t>
            </a:r>
          </a:p>
          <a:p>
            <a:endParaRPr lang="en-US" sz="1400" i="1" dirty="0"/>
          </a:p>
          <a:p>
            <a:r>
              <a:rPr lang="en-US" sz="1400" i="1" dirty="0"/>
              <a:t>“Afraid to.”</a:t>
            </a:r>
          </a:p>
          <a:p>
            <a:endParaRPr lang="en-US" sz="1400" b="0" i="1" u="none" strike="noStrike" baseline="0" dirty="0"/>
          </a:p>
          <a:p>
            <a:r>
              <a:rPr lang="en-US" sz="1400" b="0" i="1" u="none" strike="noStrike" baseline="0" dirty="0"/>
              <a:t>“Mum and dad don’t let me.”</a:t>
            </a:r>
          </a:p>
          <a:p>
            <a:endParaRPr lang="en-US" sz="1400" i="1" dirty="0"/>
          </a:p>
          <a:p>
            <a:r>
              <a:rPr lang="en-US" sz="1400" i="1" dirty="0"/>
              <a:t>“I already see a good doctor and didn’t feel the need to move.”</a:t>
            </a:r>
          </a:p>
          <a:p>
            <a:endParaRPr lang="en-US" sz="1400" b="0" i="1" u="none" strike="noStrike" baseline="0" dirty="0"/>
          </a:p>
        </p:txBody>
      </p:sp>
      <p:sp>
        <p:nvSpPr>
          <p:cNvPr id="2" name="TextBox 1">
            <a:extLst>
              <a:ext uri="{FF2B5EF4-FFF2-40B4-BE49-F238E27FC236}">
                <a16:creationId xmlns:a16="http://schemas.microsoft.com/office/drawing/2014/main" id="{87A56FC4-6641-921F-F576-36EDA0C70260}"/>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spTree>
    <p:extLst>
      <p:ext uri="{BB962C8B-B14F-4D97-AF65-F5344CB8AC3E}">
        <p14:creationId xmlns:p14="http://schemas.microsoft.com/office/powerpoint/2010/main" val="206539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pic>
        <p:nvPicPr>
          <p:cNvPr id="19" name="Picture 18" descr="A screenshot of a computer&#10;&#10;Description automatically generated with medium confidence">
            <a:extLst>
              <a:ext uri="{FF2B5EF4-FFF2-40B4-BE49-F238E27FC236}">
                <a16:creationId xmlns:a16="http://schemas.microsoft.com/office/drawing/2014/main" id="{26A7E189-DF75-4EFF-A37B-C65929F4D8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5131" y="826970"/>
            <a:ext cx="7681733" cy="1096401"/>
          </a:xfrm>
          <a:prstGeom prst="rect">
            <a:avLst/>
          </a:prstGeom>
        </p:spPr>
      </p:pic>
      <p:sp>
        <p:nvSpPr>
          <p:cNvPr id="14" name="TextBox 13">
            <a:extLst>
              <a:ext uri="{FF2B5EF4-FFF2-40B4-BE49-F238E27FC236}">
                <a16:creationId xmlns:a16="http://schemas.microsoft.com/office/drawing/2014/main" id="{B3D12887-5D90-EAC8-F1A6-B9C5FC4BCC93}"/>
              </a:ext>
            </a:extLst>
          </p:cNvPr>
          <p:cNvSpPr txBox="1"/>
          <p:nvPr/>
        </p:nvSpPr>
        <p:spPr>
          <a:xfrm>
            <a:off x="2208650" y="2357707"/>
            <a:ext cx="7774694" cy="1323439"/>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National Survey Partner Forum </a:t>
            </a:r>
          </a:p>
          <a:p>
            <a:pPr algn="ctr"/>
            <a:r>
              <a:rPr lang="en-AU" sz="4000" dirty="0">
                <a:latin typeface="Bradley Hand ITC" panose="03070402050302030203" pitchFamily="66" charset="0"/>
                <a:cs typeface="Adobe Devanagari" panose="02040503050201020203" pitchFamily="18" charset="0"/>
              </a:rPr>
              <a:t>30</a:t>
            </a:r>
            <a:r>
              <a:rPr lang="en-AU" sz="4000" baseline="30000" dirty="0">
                <a:latin typeface="Bradley Hand ITC" panose="03070402050302030203" pitchFamily="66" charset="0"/>
                <a:cs typeface="Adobe Devanagari" panose="02040503050201020203" pitchFamily="18" charset="0"/>
              </a:rPr>
              <a:t>th</a:t>
            </a:r>
            <a:r>
              <a:rPr lang="en-AU" sz="4000" dirty="0">
                <a:latin typeface="Bradley Hand ITC" panose="03070402050302030203" pitchFamily="66" charset="0"/>
                <a:cs typeface="Adobe Devanagari" panose="02040503050201020203" pitchFamily="18" charset="0"/>
              </a:rPr>
              <a:t> Nov 2022</a:t>
            </a:r>
          </a:p>
        </p:txBody>
      </p:sp>
    </p:spTree>
    <p:extLst>
      <p:ext uri="{BB962C8B-B14F-4D97-AF65-F5344CB8AC3E}">
        <p14:creationId xmlns:p14="http://schemas.microsoft.com/office/powerpoint/2010/main" val="65831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1529439" y="1114426"/>
            <a:ext cx="9133114" cy="461665"/>
          </a:xfrm>
          <a:prstGeom prst="rect">
            <a:avLst/>
          </a:prstGeom>
          <a:noFill/>
        </p:spPr>
        <p:txBody>
          <a:bodyPr wrap="square" rtlCol="0">
            <a:spAutoFit/>
          </a:bodyPr>
          <a:lstStyle/>
          <a:p>
            <a:pPr algn="ctr"/>
            <a:r>
              <a:rPr lang="en-AU" sz="2400" dirty="0"/>
              <a:t>Aboriginal Community Controlled Health Organisations</a:t>
            </a:r>
          </a:p>
        </p:txBody>
      </p:sp>
      <p:graphicFrame>
        <p:nvGraphicFramePr>
          <p:cNvPr id="2" name="Chart 1">
            <a:extLst>
              <a:ext uri="{FF2B5EF4-FFF2-40B4-BE49-F238E27FC236}">
                <a16:creationId xmlns:a16="http://schemas.microsoft.com/office/drawing/2014/main" id="{5A17B544-49A0-E541-8298-A0D028E4A642}"/>
              </a:ext>
            </a:extLst>
          </p:cNvPr>
          <p:cNvGraphicFramePr>
            <a:graphicFrameLocks/>
          </p:cNvGraphicFramePr>
          <p:nvPr>
            <p:extLst>
              <p:ext uri="{D42A27DB-BD31-4B8C-83A1-F6EECF244321}">
                <p14:modId xmlns:p14="http://schemas.microsoft.com/office/powerpoint/2010/main" val="2051310929"/>
              </p:ext>
            </p:extLst>
          </p:nvPr>
        </p:nvGraphicFramePr>
        <p:xfrm>
          <a:off x="680353" y="1783041"/>
          <a:ext cx="5415647" cy="44544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B5425-A467-09C1-194B-487D8AD618D5}"/>
              </a:ext>
            </a:extLst>
          </p:cNvPr>
          <p:cNvSpPr txBox="1"/>
          <p:nvPr/>
        </p:nvSpPr>
        <p:spPr>
          <a:xfrm>
            <a:off x="6444343" y="1676400"/>
            <a:ext cx="4963886" cy="49064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400" dirty="0"/>
              <a:t>Approx. half of participants felt safe and comfortable using ACCHOs as an LGBTQA+ person, BUT ACCHOs level of knowledge about providing care to LGBTQA+ people was generally low</a:t>
            </a:r>
          </a:p>
          <a:p>
            <a:pPr marL="285750" indent="-285750">
              <a:lnSpc>
                <a:spcPct val="150000"/>
              </a:lnSpc>
              <a:buFont typeface="Arial" panose="020B0604020202020204" pitchFamily="34" charset="0"/>
              <a:buChar char="•"/>
            </a:pPr>
            <a:r>
              <a:rPr lang="en-AU" sz="1400" dirty="0"/>
              <a:t>64% of participants found that ACCHOs did not use the right language for LGBTQA+ people.</a:t>
            </a:r>
          </a:p>
          <a:p>
            <a:pPr marL="285750" indent="-285750">
              <a:lnSpc>
                <a:spcPct val="150000"/>
              </a:lnSpc>
              <a:buFont typeface="Arial" panose="020B0604020202020204" pitchFamily="34" charset="0"/>
              <a:buChar char="•"/>
            </a:pPr>
            <a:r>
              <a:rPr lang="en-AU" sz="1400" dirty="0"/>
              <a:t>23% of participants heard rude comments about their LGBTQA+ identity. </a:t>
            </a:r>
          </a:p>
          <a:p>
            <a:pPr marL="285750" indent="-285750">
              <a:lnSpc>
                <a:spcPct val="150000"/>
              </a:lnSpc>
              <a:buFont typeface="Arial" panose="020B0604020202020204" pitchFamily="34" charset="0"/>
              <a:buChar char="•"/>
            </a:pPr>
            <a:r>
              <a:rPr lang="en-AU" sz="1400" dirty="0"/>
              <a:t>Similarly, while many participants reported positive experiences in ACCHOs, there remains a need to improve staff knowledge about LGBTQA+ people.</a:t>
            </a:r>
          </a:p>
          <a:p>
            <a:pPr marL="285750" indent="-285750">
              <a:lnSpc>
                <a:spcPct val="150000"/>
              </a:lnSpc>
              <a:buFont typeface="Arial" panose="020B0604020202020204" pitchFamily="34" charset="0"/>
              <a:buChar char="•"/>
            </a:pPr>
            <a:r>
              <a:rPr lang="en-AU" sz="1400" dirty="0"/>
              <a:t>The main barriers to attending ACCHOs were:</a:t>
            </a:r>
          </a:p>
          <a:p>
            <a:pPr marL="742950" lvl="1" indent="-285750">
              <a:lnSpc>
                <a:spcPct val="150000"/>
              </a:lnSpc>
              <a:buFont typeface="Arial" panose="020B0604020202020204" pitchFamily="34" charset="0"/>
              <a:buChar char="•"/>
            </a:pPr>
            <a:r>
              <a:rPr lang="en-AU" sz="1400" dirty="0"/>
              <a:t>Not needing to attend*</a:t>
            </a:r>
          </a:p>
          <a:p>
            <a:pPr marL="742950" lvl="1" indent="-285750">
              <a:lnSpc>
                <a:spcPct val="150000"/>
              </a:lnSpc>
              <a:buFont typeface="Arial" panose="020B0604020202020204" pitchFamily="34" charset="0"/>
              <a:buChar char="•"/>
            </a:pPr>
            <a:r>
              <a:rPr lang="en-AU" sz="1400" dirty="0"/>
              <a:t>Accessibility</a:t>
            </a:r>
          </a:p>
          <a:p>
            <a:pPr marL="742950" lvl="1" indent="-285750">
              <a:lnSpc>
                <a:spcPct val="150000"/>
              </a:lnSpc>
              <a:buFont typeface="Arial" panose="020B0604020202020204" pitchFamily="34" charset="0"/>
              <a:buChar char="•"/>
            </a:pPr>
            <a:r>
              <a:rPr lang="en-AU" sz="1400" dirty="0"/>
              <a:t>Feeling ‘not Indigenous enough’</a:t>
            </a:r>
          </a:p>
        </p:txBody>
      </p:sp>
    </p:spTree>
    <p:extLst>
      <p:ext uri="{BB962C8B-B14F-4D97-AF65-F5344CB8AC3E}">
        <p14:creationId xmlns:p14="http://schemas.microsoft.com/office/powerpoint/2010/main" val="297457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8" name="Chart 7">
            <a:extLst>
              <a:ext uri="{FF2B5EF4-FFF2-40B4-BE49-F238E27FC236}">
                <a16:creationId xmlns:a16="http://schemas.microsoft.com/office/drawing/2014/main" id="{7B749A59-F77B-B962-0566-A4AFE2C4A7A2}"/>
              </a:ext>
            </a:extLst>
          </p:cNvPr>
          <p:cNvGraphicFramePr>
            <a:graphicFrameLocks/>
          </p:cNvGraphicFramePr>
          <p:nvPr>
            <p:extLst>
              <p:ext uri="{D42A27DB-BD31-4B8C-83A1-F6EECF244321}">
                <p14:modId xmlns:p14="http://schemas.microsoft.com/office/powerpoint/2010/main" val="1701991780"/>
              </p:ext>
            </p:extLst>
          </p:nvPr>
        </p:nvGraphicFramePr>
        <p:xfrm>
          <a:off x="1023252" y="1578948"/>
          <a:ext cx="10145486" cy="388081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716B8D1-8687-7E3F-FE62-031F7608A899}"/>
              </a:ext>
            </a:extLst>
          </p:cNvPr>
          <p:cNvSpPr txBox="1"/>
          <p:nvPr/>
        </p:nvSpPr>
        <p:spPr>
          <a:xfrm>
            <a:off x="571495" y="5530403"/>
            <a:ext cx="11049000" cy="276999"/>
          </a:xfrm>
          <a:prstGeom prst="rect">
            <a:avLst/>
          </a:prstGeom>
          <a:noFill/>
        </p:spPr>
        <p:txBody>
          <a:bodyPr wrap="square">
            <a:spAutoFit/>
          </a:bodyPr>
          <a:lstStyle/>
          <a:p>
            <a:pPr algn="ctr"/>
            <a:r>
              <a:rPr lang="en-AU" sz="1200" dirty="0"/>
              <a:t>Participants under 16 years old were significantly less likely to tell the service they were Aboriginal compared to people over 16 years.</a:t>
            </a:r>
          </a:p>
        </p:txBody>
      </p:sp>
      <p:sp>
        <p:nvSpPr>
          <p:cNvPr id="3" name="TextBox 2">
            <a:extLst>
              <a:ext uri="{FF2B5EF4-FFF2-40B4-BE49-F238E27FC236}">
                <a16:creationId xmlns:a16="http://schemas.microsoft.com/office/drawing/2014/main" id="{D1F713EE-20F2-D1B4-EE65-315D5DD5EF65}"/>
              </a:ext>
            </a:extLst>
          </p:cNvPr>
          <p:cNvSpPr txBox="1"/>
          <p:nvPr/>
        </p:nvSpPr>
        <p:spPr>
          <a:xfrm>
            <a:off x="8425543" y="5921430"/>
            <a:ext cx="3314695" cy="510778"/>
          </a:xfrm>
          <a:prstGeom prst="wedgeRoundRectCallout">
            <a:avLst>
              <a:gd name="adj1" fmla="val 56343"/>
              <a:gd name="adj2" fmla="val 26270"/>
              <a:gd name="adj3" fmla="val 16667"/>
            </a:avLst>
          </a:prstGeom>
          <a:solidFill>
            <a:schemeClr val="bg1"/>
          </a:solidFill>
          <a:ln w="19050">
            <a:solidFill>
              <a:srgbClr val="00B050"/>
            </a:solidFill>
          </a:ln>
        </p:spPr>
        <p:txBody>
          <a:bodyPr wrap="square">
            <a:spAutoFit/>
          </a:bodyPr>
          <a:lstStyle/>
          <a:p>
            <a:pPr algn="ctr"/>
            <a:r>
              <a:rPr lang="en-US" sz="1200" b="0" i="1" u="none" strike="noStrike" baseline="0" dirty="0"/>
              <a:t>“My experience with the LGBTQIA+ services that I have gone to so far have been fairly good</a:t>
            </a:r>
            <a:r>
              <a:rPr lang="en-AU" sz="1200" i="1" dirty="0"/>
              <a:t>.”</a:t>
            </a:r>
            <a:endParaRPr lang="en-US" sz="1200" b="0" i="1" u="none" strike="noStrike" baseline="0" dirty="0"/>
          </a:p>
        </p:txBody>
      </p:sp>
      <p:sp>
        <p:nvSpPr>
          <p:cNvPr id="2" name="TextBox 1">
            <a:extLst>
              <a:ext uri="{FF2B5EF4-FFF2-40B4-BE49-F238E27FC236}">
                <a16:creationId xmlns:a16="http://schemas.microsoft.com/office/drawing/2014/main" id="{C4C4E5B5-9E82-1505-26BC-AC7EFC3B2034}"/>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spTree>
    <p:extLst>
      <p:ext uri="{BB962C8B-B14F-4D97-AF65-F5344CB8AC3E}">
        <p14:creationId xmlns:p14="http://schemas.microsoft.com/office/powerpoint/2010/main" val="404774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2" name="Chart 1">
            <a:extLst>
              <a:ext uri="{FF2B5EF4-FFF2-40B4-BE49-F238E27FC236}">
                <a16:creationId xmlns:a16="http://schemas.microsoft.com/office/drawing/2014/main" id="{47D6D231-7F34-579F-E95B-4806C59A11BE}"/>
              </a:ext>
            </a:extLst>
          </p:cNvPr>
          <p:cNvGraphicFramePr>
            <a:graphicFrameLocks/>
          </p:cNvGraphicFramePr>
          <p:nvPr>
            <p:extLst>
              <p:ext uri="{D42A27DB-BD31-4B8C-83A1-F6EECF244321}">
                <p14:modId xmlns:p14="http://schemas.microsoft.com/office/powerpoint/2010/main" val="1304538296"/>
              </p:ext>
            </p:extLst>
          </p:nvPr>
        </p:nvGraphicFramePr>
        <p:xfrm>
          <a:off x="1017809" y="2240497"/>
          <a:ext cx="10156371" cy="4071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670FB82-854F-D4E0-DCE4-B6E18610DA65}"/>
              </a:ext>
            </a:extLst>
          </p:cNvPr>
          <p:cNvSpPr txBox="1"/>
          <p:nvPr/>
        </p:nvSpPr>
        <p:spPr>
          <a:xfrm>
            <a:off x="571495" y="6171150"/>
            <a:ext cx="11049000" cy="461665"/>
          </a:xfrm>
          <a:prstGeom prst="rect">
            <a:avLst/>
          </a:prstGeom>
          <a:noFill/>
        </p:spPr>
        <p:txBody>
          <a:bodyPr wrap="square">
            <a:spAutoFit/>
          </a:bodyPr>
          <a:lstStyle/>
          <a:p>
            <a:pPr algn="ctr"/>
            <a:r>
              <a:rPr lang="en-AU" sz="1200" dirty="0"/>
              <a:t>Participants under 16 years old were significantly more likely to be refused service because they are Aboriginal and/or Torres Strait Islander and significantly less likely to feel like services listened to their opinion on involving family or friends in their care. </a:t>
            </a:r>
          </a:p>
        </p:txBody>
      </p:sp>
      <p:sp>
        <p:nvSpPr>
          <p:cNvPr id="8" name="TextBox 7">
            <a:extLst>
              <a:ext uri="{FF2B5EF4-FFF2-40B4-BE49-F238E27FC236}">
                <a16:creationId xmlns:a16="http://schemas.microsoft.com/office/drawing/2014/main" id="{4CB08927-A956-BB57-D7CB-219CF9709BA6}"/>
              </a:ext>
            </a:extLst>
          </p:cNvPr>
          <p:cNvSpPr txBox="1"/>
          <p:nvPr/>
        </p:nvSpPr>
        <p:spPr>
          <a:xfrm>
            <a:off x="8675914" y="1257739"/>
            <a:ext cx="3320143" cy="2009061"/>
          </a:xfrm>
          <a:prstGeom prst="wedgeRoundRectCallout">
            <a:avLst>
              <a:gd name="adj1" fmla="val 54857"/>
              <a:gd name="adj2" fmla="val -24843"/>
              <a:gd name="adj3" fmla="val 16667"/>
            </a:avLst>
          </a:prstGeom>
          <a:solidFill>
            <a:schemeClr val="bg1"/>
          </a:solidFill>
          <a:ln w="19050">
            <a:solidFill>
              <a:srgbClr val="C00000"/>
            </a:solidFill>
          </a:ln>
        </p:spPr>
        <p:txBody>
          <a:bodyPr wrap="square">
            <a:spAutoFit/>
          </a:bodyPr>
          <a:lstStyle/>
          <a:p>
            <a:pPr algn="ctr"/>
            <a:r>
              <a:rPr lang="en-US" sz="1400" b="0" i="1" u="none" strike="noStrike" baseline="0" dirty="0"/>
              <a:t>“You rock up and already they look at you funny for being Aboriginal, but then if you add any concerns around STIs or alcohol/drug problems either from yourself or family it always feels as though they're thinking "oh yeah, of course they're dirty or a </a:t>
            </a:r>
            <a:r>
              <a:rPr lang="en-US" sz="1400" b="0" i="1" u="none" strike="noStrike" baseline="0" dirty="0" err="1"/>
              <a:t>druggo</a:t>
            </a:r>
            <a:r>
              <a:rPr lang="en-US" sz="1400" b="0" i="1" u="none" strike="noStrike" baseline="0" dirty="0"/>
              <a:t>, they're Aboriginal".” </a:t>
            </a:r>
            <a:endParaRPr lang="en-AU" sz="1400" dirty="0"/>
          </a:p>
        </p:txBody>
      </p:sp>
      <p:sp>
        <p:nvSpPr>
          <p:cNvPr id="7" name="TextBox 6">
            <a:extLst>
              <a:ext uri="{FF2B5EF4-FFF2-40B4-BE49-F238E27FC236}">
                <a16:creationId xmlns:a16="http://schemas.microsoft.com/office/drawing/2014/main" id="{6D57F0E1-89EF-4340-0821-1C25B396B571}"/>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spTree>
    <p:extLst>
      <p:ext uri="{BB962C8B-B14F-4D97-AF65-F5344CB8AC3E}">
        <p14:creationId xmlns:p14="http://schemas.microsoft.com/office/powerpoint/2010/main" val="28592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2" name="Chart 1">
            <a:extLst>
              <a:ext uri="{FF2B5EF4-FFF2-40B4-BE49-F238E27FC236}">
                <a16:creationId xmlns:a16="http://schemas.microsoft.com/office/drawing/2014/main" id="{96997AF1-4B01-D3CB-D69B-BF82E7DF1DA2}"/>
              </a:ext>
            </a:extLst>
          </p:cNvPr>
          <p:cNvGraphicFramePr>
            <a:graphicFrameLocks/>
          </p:cNvGraphicFramePr>
          <p:nvPr>
            <p:extLst>
              <p:ext uri="{D42A27DB-BD31-4B8C-83A1-F6EECF244321}">
                <p14:modId xmlns:p14="http://schemas.microsoft.com/office/powerpoint/2010/main" val="600240442"/>
              </p:ext>
            </p:extLst>
          </p:nvPr>
        </p:nvGraphicFramePr>
        <p:xfrm>
          <a:off x="2840934" y="1807030"/>
          <a:ext cx="6564323" cy="436516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9C3AC51-386C-10DF-6A8F-E00E13A3CC93}"/>
              </a:ext>
            </a:extLst>
          </p:cNvPr>
          <p:cNvSpPr txBox="1"/>
          <p:nvPr/>
        </p:nvSpPr>
        <p:spPr>
          <a:xfrm>
            <a:off x="3614057" y="6172199"/>
            <a:ext cx="729343" cy="230832"/>
          </a:xfrm>
          <a:prstGeom prst="rect">
            <a:avLst/>
          </a:prstGeom>
          <a:noFill/>
        </p:spPr>
        <p:txBody>
          <a:bodyPr wrap="square" rtlCol="0">
            <a:spAutoFit/>
          </a:bodyPr>
          <a:lstStyle/>
          <a:p>
            <a:pPr algn="ctr"/>
            <a:r>
              <a:rPr lang="en-AU" sz="900" dirty="0">
                <a:solidFill>
                  <a:schemeClr val="bg2">
                    <a:lumMod val="50000"/>
                  </a:schemeClr>
                </a:solidFill>
              </a:rPr>
              <a:t>Nothing</a:t>
            </a:r>
          </a:p>
        </p:txBody>
      </p:sp>
      <p:sp>
        <p:nvSpPr>
          <p:cNvPr id="7" name="TextBox 6">
            <a:extLst>
              <a:ext uri="{FF2B5EF4-FFF2-40B4-BE49-F238E27FC236}">
                <a16:creationId xmlns:a16="http://schemas.microsoft.com/office/drawing/2014/main" id="{739AD0FA-AAC8-9D2D-E76B-13F5F8D7001F}"/>
              </a:ext>
            </a:extLst>
          </p:cNvPr>
          <p:cNvSpPr txBox="1"/>
          <p:nvPr/>
        </p:nvSpPr>
        <p:spPr>
          <a:xfrm>
            <a:off x="8305800" y="6183085"/>
            <a:ext cx="729343" cy="230832"/>
          </a:xfrm>
          <a:prstGeom prst="rect">
            <a:avLst/>
          </a:prstGeom>
          <a:noFill/>
        </p:spPr>
        <p:txBody>
          <a:bodyPr wrap="square" rtlCol="0">
            <a:spAutoFit/>
          </a:bodyPr>
          <a:lstStyle/>
          <a:p>
            <a:pPr algn="ctr"/>
            <a:r>
              <a:rPr lang="en-AU" sz="900" dirty="0">
                <a:solidFill>
                  <a:schemeClr val="bg2">
                    <a:lumMod val="50000"/>
                  </a:schemeClr>
                </a:solidFill>
              </a:rPr>
              <a:t>A lot</a:t>
            </a:r>
          </a:p>
        </p:txBody>
      </p:sp>
      <p:sp>
        <p:nvSpPr>
          <p:cNvPr id="8" name="TextBox 7">
            <a:extLst>
              <a:ext uri="{FF2B5EF4-FFF2-40B4-BE49-F238E27FC236}">
                <a16:creationId xmlns:a16="http://schemas.microsoft.com/office/drawing/2014/main" id="{0961FB36-3CBA-2466-8211-22AEDD9B7A64}"/>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spTree>
    <p:extLst>
      <p:ext uri="{BB962C8B-B14F-4D97-AF65-F5344CB8AC3E}">
        <p14:creationId xmlns:p14="http://schemas.microsoft.com/office/powerpoint/2010/main" val="2029619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9B002A50-912D-C1CC-4921-7DDEF95066D0}"/>
              </a:ext>
            </a:extLst>
          </p:cNvPr>
          <p:cNvSpPr txBox="1"/>
          <p:nvPr/>
        </p:nvSpPr>
        <p:spPr>
          <a:xfrm>
            <a:off x="2416621" y="1605727"/>
            <a:ext cx="7358748" cy="671915"/>
          </a:xfrm>
          <a:prstGeom prst="rect">
            <a:avLst/>
          </a:prstGeom>
          <a:noFill/>
        </p:spPr>
        <p:txBody>
          <a:bodyPr wrap="square">
            <a:spAutoFit/>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ordia New" panose="020B0304020202020204" pitchFamily="34" charset="-34"/>
              </a:rPr>
              <a:t>Is there anything else you'd like to tell us about your experiences with LGBTQA+ health services and/or resources?</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77FA8E62-2FE9-EBFD-FC80-52E479FA384B}"/>
              </a:ext>
            </a:extLst>
          </p:cNvPr>
          <p:cNvSpPr txBox="1"/>
          <p:nvPr/>
        </p:nvSpPr>
        <p:spPr>
          <a:xfrm>
            <a:off x="5290456" y="2393821"/>
            <a:ext cx="6215743" cy="3970318"/>
          </a:xfrm>
          <a:prstGeom prst="rect">
            <a:avLst/>
          </a:prstGeom>
          <a:noFill/>
        </p:spPr>
        <p:txBody>
          <a:bodyPr wrap="square">
            <a:spAutoFit/>
          </a:bodyPr>
          <a:lstStyle/>
          <a:p>
            <a:r>
              <a:rPr lang="en-US" sz="1400" b="0" i="1" u="none" strike="noStrike" baseline="0" dirty="0"/>
              <a:t>“There are a few services in the cities that are really good with LGBT mob, but a lot of the country or regional services are abysmal…But the city is way too far for a lot of regional/country mob to try and access equal and empathetic healthcare, so a lot of us just don't go and get LGBT specific help.”</a:t>
            </a:r>
          </a:p>
          <a:p>
            <a:endParaRPr lang="en-US" sz="1400" i="1" dirty="0"/>
          </a:p>
          <a:p>
            <a:r>
              <a:rPr lang="en-US" sz="1400" b="0" i="1" u="none" strike="noStrike" baseline="0" dirty="0"/>
              <a:t>“even after telling them </a:t>
            </a:r>
            <a:r>
              <a:rPr lang="en-US" sz="1400" b="0" i="1" u="none" strike="noStrike" baseline="0" dirty="0" err="1"/>
              <a:t>i</a:t>
            </a:r>
            <a:r>
              <a:rPr lang="en-US" sz="1400" b="0" i="1" u="none" strike="noStrike" baseline="0" dirty="0"/>
              <a:t> was indigenous they marked me as not indigenous several times”</a:t>
            </a:r>
          </a:p>
          <a:p>
            <a:endParaRPr lang="en-US" sz="1400" b="0" i="1" u="none" strike="noStrike" baseline="0" dirty="0"/>
          </a:p>
          <a:p>
            <a:r>
              <a:rPr lang="en-US" sz="1400" b="0" i="1" u="none" strike="noStrike" baseline="0" dirty="0"/>
              <a:t>“It should be a requirement that people working in health receive regular training for cultural diversity, with specific context around working with Aboriginal &amp; Torres Strait Islander people. I am sick of all experiencing racism..”</a:t>
            </a:r>
          </a:p>
          <a:p>
            <a:endParaRPr lang="en-US" sz="1400" b="0" i="1" u="none" strike="noStrike" baseline="0" dirty="0"/>
          </a:p>
          <a:p>
            <a:r>
              <a:rPr lang="en-US" sz="1400" b="0" i="1" u="none" strike="noStrike" baseline="0" dirty="0"/>
              <a:t>“My experience with the LGBTQIA+ services that I have gone to so far have been fairly good, I think I get treated with the right amount of respect and they do genuinely care for my wellbeing”</a:t>
            </a:r>
          </a:p>
          <a:p>
            <a:endParaRPr lang="en-US" sz="1400" b="0" i="1" u="none" strike="noStrike" baseline="0" dirty="0"/>
          </a:p>
          <a:p>
            <a:r>
              <a:rPr lang="en-US" sz="1400" b="0" i="1" u="none" strike="noStrike" baseline="0" dirty="0"/>
              <a:t>“I think health services really need to keep up with education…Remote communities need a lot more support.”</a:t>
            </a:r>
          </a:p>
        </p:txBody>
      </p:sp>
      <p:sp>
        <p:nvSpPr>
          <p:cNvPr id="7" name="TextBox 6">
            <a:extLst>
              <a:ext uri="{FF2B5EF4-FFF2-40B4-BE49-F238E27FC236}">
                <a16:creationId xmlns:a16="http://schemas.microsoft.com/office/drawing/2014/main" id="{DD28D275-2D2F-7B0D-1750-59A8E24282AB}"/>
              </a:ext>
            </a:extLst>
          </p:cNvPr>
          <p:cNvSpPr txBox="1"/>
          <p:nvPr/>
        </p:nvSpPr>
        <p:spPr>
          <a:xfrm>
            <a:off x="1309712" y="2434890"/>
            <a:ext cx="4463154" cy="1234697"/>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AU" sz="1400" dirty="0">
                <a:ea typeface="Calibri" panose="020F0502020204030204" pitchFamily="34" charset="0"/>
                <a:cs typeface="Cordia New" panose="020B0304020202020204" pitchFamily="34" charset="-34"/>
              </a:rPr>
              <a:t>LGBTQA+ services are r</a:t>
            </a:r>
            <a:r>
              <a:rPr lang="en-AU" sz="1400" dirty="0">
                <a:effectLst/>
                <a:ea typeface="Calibri" panose="020F0502020204030204" pitchFamily="34" charset="0"/>
                <a:cs typeface="Cordia New" panose="020B0304020202020204" pitchFamily="34" charset="-34"/>
              </a:rPr>
              <a:t>acist*</a:t>
            </a:r>
          </a:p>
          <a:p>
            <a:pPr marL="342900" lvl="0" indent="-342900">
              <a:lnSpc>
                <a:spcPct val="107000"/>
              </a:lnSpc>
              <a:buFont typeface="Symbol" panose="05050102010706020507" pitchFamily="18" charset="2"/>
              <a:buChar char=""/>
            </a:pPr>
            <a:r>
              <a:rPr lang="en-AU" sz="1400" dirty="0">
                <a:ea typeface="Calibri" panose="020F0502020204030204" pitchFamily="34" charset="0"/>
                <a:cs typeface="Cordia New" panose="020B0304020202020204" pitchFamily="34" charset="-34"/>
              </a:rPr>
              <a:t>Indigeneity disregarded by services</a:t>
            </a:r>
            <a:endParaRPr lang="en-AU" sz="1400" dirty="0">
              <a:effectLst/>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Need Aboriginal staff</a:t>
            </a:r>
          </a:p>
          <a:p>
            <a:pPr marL="342900" indent="-342900">
              <a:lnSpc>
                <a:spcPct val="107000"/>
              </a:lnSpc>
              <a:buFont typeface="Symbol" panose="05050102010706020507" pitchFamily="18" charset="2"/>
              <a:buChar char=""/>
            </a:pPr>
            <a:r>
              <a:rPr lang="en-AU" sz="1400" dirty="0">
                <a:ea typeface="Calibri" panose="020F0502020204030204" pitchFamily="34" charset="0"/>
                <a:cs typeface="Cordia New" panose="020B0304020202020204" pitchFamily="34" charset="-34"/>
              </a:rPr>
              <a:t>Received g</a:t>
            </a:r>
            <a:r>
              <a:rPr lang="en-AU" sz="1400" dirty="0">
                <a:effectLst/>
                <a:ea typeface="Calibri" panose="020F0502020204030204" pitchFamily="34" charset="0"/>
                <a:cs typeface="Cordia New" panose="020B0304020202020204" pitchFamily="34" charset="-34"/>
              </a:rPr>
              <a:t>ood service and respect</a:t>
            </a:r>
          </a:p>
          <a:p>
            <a:pPr marL="342900" lvl="0" indent="-342900">
              <a:lnSpc>
                <a:spcPct val="107000"/>
              </a:lnSpc>
              <a:spcAft>
                <a:spcPts val="800"/>
              </a:spcAft>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Need outreach into remote communities</a:t>
            </a:r>
          </a:p>
        </p:txBody>
      </p:sp>
      <p:sp>
        <p:nvSpPr>
          <p:cNvPr id="2" name="TextBox 1">
            <a:extLst>
              <a:ext uri="{FF2B5EF4-FFF2-40B4-BE49-F238E27FC236}">
                <a16:creationId xmlns:a16="http://schemas.microsoft.com/office/drawing/2014/main" id="{9774F44A-A77B-5B00-E1FE-7238702F1082}"/>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spTree>
    <p:extLst>
      <p:ext uri="{BB962C8B-B14F-4D97-AF65-F5344CB8AC3E}">
        <p14:creationId xmlns:p14="http://schemas.microsoft.com/office/powerpoint/2010/main" val="89287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9B002A50-912D-C1CC-4921-7DDEF95066D0}"/>
              </a:ext>
            </a:extLst>
          </p:cNvPr>
          <p:cNvSpPr txBox="1"/>
          <p:nvPr/>
        </p:nvSpPr>
        <p:spPr>
          <a:xfrm>
            <a:off x="3047995" y="1699672"/>
            <a:ext cx="6096000" cy="671915"/>
          </a:xfrm>
          <a:prstGeom prst="rect">
            <a:avLst/>
          </a:prstGeom>
          <a:noFill/>
        </p:spPr>
        <p:txBody>
          <a:bodyPr wrap="square">
            <a:spAutoFit/>
          </a:bodyPr>
          <a:lstStyle/>
          <a:p>
            <a:pPr algn="ctr">
              <a:lnSpc>
                <a:spcPct val="107000"/>
              </a:lnSpc>
              <a:spcAft>
                <a:spcPts val="800"/>
              </a:spcAft>
            </a:pPr>
            <a:r>
              <a:rPr lang="en-AU" sz="1800" b="1" dirty="0">
                <a:effectLst/>
                <a:latin typeface="Calibri" panose="020F0502020204030204" pitchFamily="34" charset="0"/>
                <a:ea typeface="Calibri" panose="020F0502020204030204" pitchFamily="34" charset="0"/>
                <a:cs typeface="Cordia New" panose="020B0304020202020204" pitchFamily="34" charset="-34"/>
              </a:rPr>
              <a:t>What are the main reasons you have NOT used an LGBTQA+ health service?</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77FA8E62-2FE9-EBFD-FC80-52E479FA384B}"/>
              </a:ext>
            </a:extLst>
          </p:cNvPr>
          <p:cNvSpPr txBox="1"/>
          <p:nvPr/>
        </p:nvSpPr>
        <p:spPr>
          <a:xfrm>
            <a:off x="6379029" y="2742164"/>
            <a:ext cx="4463154" cy="3539815"/>
          </a:xfrm>
          <a:prstGeom prst="rect">
            <a:avLst/>
          </a:prstGeom>
          <a:noFill/>
        </p:spPr>
        <p:txBody>
          <a:bodyPr wrap="square">
            <a:spAutoFit/>
          </a:bodyPr>
          <a:lstStyle/>
          <a:p>
            <a:pPr lvl="0">
              <a:lnSpc>
                <a:spcPct val="107000"/>
              </a:lnSpc>
            </a:pPr>
            <a:r>
              <a:rPr lang="en-US" sz="1400" i="1" dirty="0">
                <a:effectLst/>
                <a:ea typeface="Calibri" panose="020F0502020204030204" pitchFamily="34" charset="0"/>
                <a:cs typeface="Cordia New" panose="020B0304020202020204" pitchFamily="34" charset="-34"/>
              </a:rPr>
              <a:t>“…I don’t really know what that is </a:t>
            </a:r>
            <a:r>
              <a:rPr lang="en-US" sz="1400" dirty="0">
                <a:effectLst/>
                <a:ea typeface="Calibri" panose="020F0502020204030204" pitchFamily="34" charset="0"/>
                <a:cs typeface="Cordia New" panose="020B0304020202020204" pitchFamily="34" charset="-34"/>
              </a:rPr>
              <a:t>🤨</a:t>
            </a:r>
            <a:r>
              <a:rPr lang="en-US" sz="1400" i="1" dirty="0">
                <a:effectLst/>
                <a:ea typeface="Calibri" panose="020F0502020204030204" pitchFamily="34" charset="0"/>
                <a:cs typeface="Cordia New" panose="020B0304020202020204" pitchFamily="34" charset="-34"/>
              </a:rPr>
              <a:t>..?</a:t>
            </a:r>
          </a:p>
          <a:p>
            <a:pPr lvl="0">
              <a:lnSpc>
                <a:spcPct val="107000"/>
              </a:lnSpc>
            </a:pPr>
            <a:endParaRPr lang="en-US" sz="1400" i="1" dirty="0">
              <a:ea typeface="Calibri" panose="020F0502020204030204" pitchFamily="34" charset="0"/>
              <a:cs typeface="Cordia New" panose="020B0304020202020204" pitchFamily="34" charset="-34"/>
            </a:endParaRPr>
          </a:p>
          <a:p>
            <a:pPr lvl="0">
              <a:lnSpc>
                <a:spcPct val="107000"/>
              </a:lnSpc>
            </a:pPr>
            <a:r>
              <a:rPr lang="en-US" sz="1400" i="1" dirty="0">
                <a:effectLst/>
                <a:ea typeface="Calibri" panose="020F0502020204030204" pitchFamily="34" charset="0"/>
                <a:cs typeface="Cordia New" panose="020B0304020202020204" pitchFamily="34" charset="-34"/>
              </a:rPr>
              <a:t> “I haven't needed them.”</a:t>
            </a:r>
          </a:p>
          <a:p>
            <a:pPr lvl="0">
              <a:lnSpc>
                <a:spcPct val="107000"/>
              </a:lnSpc>
            </a:pPr>
            <a:endParaRPr lang="en-US" sz="1400" i="1" dirty="0">
              <a:ea typeface="Calibri" panose="020F0502020204030204" pitchFamily="34" charset="0"/>
              <a:cs typeface="Cordia New" panose="020B0304020202020204" pitchFamily="34" charset="-34"/>
            </a:endParaRPr>
          </a:p>
          <a:p>
            <a:pPr lvl="0">
              <a:lnSpc>
                <a:spcPct val="107000"/>
              </a:lnSpc>
            </a:pPr>
            <a:r>
              <a:rPr lang="en-US" sz="1400" i="1" dirty="0">
                <a:effectLst/>
                <a:ea typeface="Calibri" panose="020F0502020204030204" pitchFamily="34" charset="0"/>
                <a:cs typeface="Cordia New" panose="020B0304020202020204" pitchFamily="34" charset="-34"/>
              </a:rPr>
              <a:t>“There aren't any in town.”</a:t>
            </a:r>
          </a:p>
          <a:p>
            <a:pPr lvl="0">
              <a:lnSpc>
                <a:spcPct val="107000"/>
              </a:lnSpc>
            </a:pPr>
            <a:endParaRPr lang="en-US" sz="1400" i="1" dirty="0">
              <a:effectLst/>
              <a:ea typeface="Calibri" panose="020F0502020204030204" pitchFamily="34" charset="0"/>
              <a:cs typeface="Cordia New" panose="020B0304020202020204" pitchFamily="34" charset="-34"/>
            </a:endParaRPr>
          </a:p>
          <a:p>
            <a:pPr lvl="0">
              <a:lnSpc>
                <a:spcPct val="107000"/>
              </a:lnSpc>
            </a:pPr>
            <a:r>
              <a:rPr lang="en-AU" sz="1400" i="1" dirty="0">
                <a:effectLst/>
                <a:ea typeface="Calibri" panose="020F0502020204030204" pitchFamily="34" charset="0"/>
                <a:cs typeface="Cordia New" panose="020B0304020202020204" pitchFamily="34" charset="-34"/>
              </a:rPr>
              <a:t>“</a:t>
            </a:r>
            <a:r>
              <a:rPr lang="en-US" sz="1400" i="1" dirty="0">
                <a:effectLst/>
                <a:ea typeface="Calibri" panose="020F0502020204030204" pitchFamily="34" charset="0"/>
                <a:cs typeface="Cordia New" panose="020B0304020202020204" pitchFamily="34" charset="-34"/>
              </a:rPr>
              <a:t>I haven’t really had the courage to do so</a:t>
            </a:r>
            <a:r>
              <a:rPr lang="en-AU" sz="1400" i="1" dirty="0">
                <a:ea typeface="Calibri" panose="020F0502020204030204" pitchFamily="34" charset="0"/>
                <a:cs typeface="Cordia New" panose="020B0304020202020204" pitchFamily="34" charset="-34"/>
              </a:rPr>
              <a:t>.”</a:t>
            </a:r>
          </a:p>
          <a:p>
            <a:pPr lvl="0">
              <a:lnSpc>
                <a:spcPct val="107000"/>
              </a:lnSpc>
            </a:pPr>
            <a:endParaRPr lang="en-AU" sz="1400" i="1" dirty="0">
              <a:effectLst/>
              <a:ea typeface="Calibri" panose="020F0502020204030204" pitchFamily="34" charset="0"/>
              <a:cs typeface="Cordia New" panose="020B0304020202020204" pitchFamily="34" charset="-34"/>
            </a:endParaRPr>
          </a:p>
          <a:p>
            <a:pPr lvl="0">
              <a:lnSpc>
                <a:spcPct val="107000"/>
              </a:lnSpc>
            </a:pPr>
            <a:r>
              <a:rPr lang="en-US" sz="1400" i="1" dirty="0">
                <a:effectLst/>
                <a:ea typeface="Calibri" panose="020F0502020204030204" pitchFamily="34" charset="0"/>
                <a:cs typeface="Cordia New" panose="020B0304020202020204" pitchFamily="34" charset="-34"/>
              </a:rPr>
              <a:t>“I am still a minor, therefore I need my mother to drive me places, and I am not yet out to my Mother nor anyone who can drive.</a:t>
            </a:r>
            <a:r>
              <a:rPr lang="en-US" sz="1400" i="1" dirty="0">
                <a:ea typeface="Calibri" panose="020F0502020204030204" pitchFamily="34" charset="0"/>
                <a:cs typeface="Cordia New" panose="020B0304020202020204" pitchFamily="34" charset="-34"/>
              </a:rPr>
              <a:t>”</a:t>
            </a:r>
          </a:p>
          <a:p>
            <a:pPr lvl="0">
              <a:lnSpc>
                <a:spcPct val="107000"/>
              </a:lnSpc>
            </a:pPr>
            <a:endParaRPr lang="en-US" sz="1400" i="1" dirty="0">
              <a:effectLst/>
              <a:ea typeface="Calibri" panose="020F0502020204030204" pitchFamily="34" charset="0"/>
              <a:cs typeface="Cordia New" panose="020B0304020202020204" pitchFamily="34" charset="-34"/>
            </a:endParaRPr>
          </a:p>
          <a:p>
            <a:pPr lvl="0">
              <a:lnSpc>
                <a:spcPct val="107000"/>
              </a:lnSpc>
            </a:pPr>
            <a:r>
              <a:rPr lang="en-US" sz="1400" i="1" dirty="0">
                <a:effectLst/>
                <a:ea typeface="Calibri" panose="020F0502020204030204" pitchFamily="34" charset="0"/>
                <a:cs typeface="Cordia New" panose="020B0304020202020204" pitchFamily="34" charset="-34"/>
              </a:rPr>
              <a:t>“I do not want to be stopped by my parents</a:t>
            </a:r>
            <a:r>
              <a:rPr lang="en-US" sz="1400" i="1" dirty="0">
                <a:ea typeface="Calibri" panose="020F0502020204030204" pitchFamily="34" charset="0"/>
                <a:cs typeface="Cordia New" panose="020B0304020202020204" pitchFamily="34" charset="-34"/>
              </a:rPr>
              <a:t>.”</a:t>
            </a:r>
          </a:p>
          <a:p>
            <a:pPr lvl="0">
              <a:lnSpc>
                <a:spcPct val="107000"/>
              </a:lnSpc>
            </a:pPr>
            <a:endParaRPr lang="en-US" sz="1400" i="1" dirty="0">
              <a:effectLst/>
              <a:ea typeface="Calibri" panose="020F0502020204030204" pitchFamily="34" charset="0"/>
              <a:cs typeface="Cordia New" panose="020B0304020202020204" pitchFamily="34" charset="-34"/>
            </a:endParaRPr>
          </a:p>
          <a:p>
            <a:pPr lvl="0">
              <a:lnSpc>
                <a:spcPct val="107000"/>
              </a:lnSpc>
            </a:pPr>
            <a:r>
              <a:rPr lang="en-US" sz="1400" i="1" dirty="0">
                <a:ea typeface="Calibri" panose="020F0502020204030204" pitchFamily="34" charset="0"/>
                <a:cs typeface="Cordia New" panose="020B0304020202020204" pitchFamily="34" charset="-34"/>
              </a:rPr>
              <a:t>“I’m not out”</a:t>
            </a:r>
          </a:p>
        </p:txBody>
      </p:sp>
      <p:sp>
        <p:nvSpPr>
          <p:cNvPr id="7" name="TextBox 6">
            <a:extLst>
              <a:ext uri="{FF2B5EF4-FFF2-40B4-BE49-F238E27FC236}">
                <a16:creationId xmlns:a16="http://schemas.microsoft.com/office/drawing/2014/main" id="{DD28D275-2D2F-7B0D-1750-59A8E24282AB}"/>
              </a:ext>
            </a:extLst>
          </p:cNvPr>
          <p:cNvSpPr txBox="1"/>
          <p:nvPr/>
        </p:nvSpPr>
        <p:spPr>
          <a:xfrm>
            <a:off x="1687275" y="2742682"/>
            <a:ext cx="4463154" cy="238725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Don’t know about them*</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Don’t need to*</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LGBTQA+ services are inaccessible*</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Scared or uncomfortable*</a:t>
            </a:r>
          </a:p>
          <a:p>
            <a:pPr marL="342900" lvl="0" indent="-342900">
              <a:lnSpc>
                <a:spcPct val="107000"/>
              </a:lnSpc>
              <a:buFont typeface="Symbol" panose="05050102010706020507" pitchFamily="18" charset="2"/>
              <a:buChar char=""/>
            </a:pPr>
            <a:r>
              <a:rPr lang="en-AU" sz="1400" dirty="0">
                <a:ea typeface="Calibri" panose="020F0502020204030204" pitchFamily="34" charset="0"/>
                <a:cs typeface="Cordia New" panose="020B0304020202020204" pitchFamily="34" charset="-34"/>
              </a:rPr>
              <a:t>Feel like they d</a:t>
            </a:r>
            <a:r>
              <a:rPr lang="en-AU" sz="1400" dirty="0">
                <a:effectLst/>
                <a:ea typeface="Calibri" panose="020F0502020204030204" pitchFamily="34" charset="0"/>
                <a:cs typeface="Cordia New" panose="020B0304020202020204" pitchFamily="34" charset="-34"/>
              </a:rPr>
              <a:t>on’t deserve service</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Not ‘out’ and/or unsure of identity</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Parents</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Use other services</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White people</a:t>
            </a:r>
          </a:p>
          <a:p>
            <a:pPr marL="342900" lvl="0" indent="-342900">
              <a:lnSpc>
                <a:spcPct val="107000"/>
              </a:lnSpc>
              <a:spcAft>
                <a:spcPts val="800"/>
              </a:spcAft>
              <a:buFont typeface="Symbol" panose="05050102010706020507" pitchFamily="18" charset="2"/>
              <a:buChar char=""/>
            </a:pPr>
            <a:r>
              <a:rPr lang="en-AU" sz="1400" dirty="0">
                <a:effectLst/>
                <a:ea typeface="Calibri" panose="020F0502020204030204" pitchFamily="34" charset="0"/>
                <a:cs typeface="Cordia New" panose="020B0304020202020204" pitchFamily="34" charset="-34"/>
              </a:rPr>
              <a:t>Never thought about it</a:t>
            </a:r>
          </a:p>
        </p:txBody>
      </p:sp>
      <p:sp>
        <p:nvSpPr>
          <p:cNvPr id="2" name="TextBox 1">
            <a:extLst>
              <a:ext uri="{FF2B5EF4-FFF2-40B4-BE49-F238E27FC236}">
                <a16:creationId xmlns:a16="http://schemas.microsoft.com/office/drawing/2014/main" id="{E79C44DE-E977-B6F9-2583-2B7DA10288BE}"/>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spTree>
    <p:extLst>
      <p:ext uri="{BB962C8B-B14F-4D97-AF65-F5344CB8AC3E}">
        <p14:creationId xmlns:p14="http://schemas.microsoft.com/office/powerpoint/2010/main" val="239019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4396090" y="1097744"/>
            <a:ext cx="3399810" cy="461665"/>
          </a:xfrm>
          <a:prstGeom prst="rect">
            <a:avLst/>
          </a:prstGeom>
          <a:noFill/>
        </p:spPr>
        <p:txBody>
          <a:bodyPr wrap="square" rtlCol="0">
            <a:spAutoFit/>
          </a:bodyPr>
          <a:lstStyle/>
          <a:p>
            <a:pPr algn="ctr"/>
            <a:r>
              <a:rPr lang="en-AU" sz="2400" dirty="0"/>
              <a:t>LGBTQA+ Services</a:t>
            </a:r>
          </a:p>
        </p:txBody>
      </p:sp>
      <p:graphicFrame>
        <p:nvGraphicFramePr>
          <p:cNvPr id="2" name="Chart 1">
            <a:extLst>
              <a:ext uri="{FF2B5EF4-FFF2-40B4-BE49-F238E27FC236}">
                <a16:creationId xmlns:a16="http://schemas.microsoft.com/office/drawing/2014/main" id="{6DD03C8A-9E13-706E-A8E7-ECB0E7CE7213}"/>
              </a:ext>
            </a:extLst>
          </p:cNvPr>
          <p:cNvGraphicFramePr>
            <a:graphicFrameLocks/>
          </p:cNvGraphicFramePr>
          <p:nvPr>
            <p:extLst>
              <p:ext uri="{D42A27DB-BD31-4B8C-83A1-F6EECF244321}">
                <p14:modId xmlns:p14="http://schemas.microsoft.com/office/powerpoint/2010/main" val="302200585"/>
              </p:ext>
            </p:extLst>
          </p:nvPr>
        </p:nvGraphicFramePr>
        <p:xfrm>
          <a:off x="825444" y="1905000"/>
          <a:ext cx="5414400" cy="45015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1BA13F3-2BB9-2851-C8FC-036C499CB635}"/>
              </a:ext>
            </a:extLst>
          </p:cNvPr>
          <p:cNvSpPr txBox="1"/>
          <p:nvPr/>
        </p:nvSpPr>
        <p:spPr>
          <a:xfrm>
            <a:off x="6444343" y="1676400"/>
            <a:ext cx="4963886" cy="49064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400" dirty="0"/>
              <a:t>Approx. half of participants felt safe and comfortable using LGBTQA+ services as an Aboriginal or Torres Strait Islander person</a:t>
            </a:r>
          </a:p>
          <a:p>
            <a:pPr marL="285750" indent="-285750">
              <a:lnSpc>
                <a:spcPct val="150000"/>
              </a:lnSpc>
              <a:buFont typeface="Arial" panose="020B0604020202020204" pitchFamily="34" charset="0"/>
              <a:buChar char="•"/>
            </a:pPr>
            <a:r>
              <a:rPr lang="en-AU" sz="1400" dirty="0"/>
              <a:t>43.3 % of participants heard rude, hurtful or ignorant comments about their Aboriginal and Torres Strait Islander identity</a:t>
            </a:r>
          </a:p>
          <a:p>
            <a:pPr marL="285750" indent="-285750">
              <a:lnSpc>
                <a:spcPct val="150000"/>
              </a:lnSpc>
              <a:buFont typeface="Arial" panose="020B0604020202020204" pitchFamily="34" charset="0"/>
              <a:buChar char="•"/>
            </a:pPr>
            <a:r>
              <a:rPr lang="en-AU" sz="1400" dirty="0"/>
              <a:t>Many participants reported experiences of racism in LGBTQA+ services</a:t>
            </a:r>
          </a:p>
          <a:p>
            <a:pPr marL="285750" indent="-285750">
              <a:lnSpc>
                <a:spcPct val="150000"/>
              </a:lnSpc>
              <a:buFont typeface="Arial" panose="020B0604020202020204" pitchFamily="34" charset="0"/>
              <a:buChar char="•"/>
            </a:pPr>
            <a:r>
              <a:rPr lang="en-AU" sz="1400" dirty="0"/>
              <a:t>Participants also stated that their cultural identity was disregarded by staff and that services needed to hire more Aboriginal and Torres Strait Islanders staff </a:t>
            </a:r>
          </a:p>
          <a:p>
            <a:pPr marL="285750" indent="-285750">
              <a:lnSpc>
                <a:spcPct val="150000"/>
              </a:lnSpc>
              <a:buFont typeface="Arial" panose="020B0604020202020204" pitchFamily="34" charset="0"/>
              <a:buChar char="•"/>
            </a:pPr>
            <a:r>
              <a:rPr lang="en-AU" sz="1400" dirty="0"/>
              <a:t>The main barriers to attending ACCHOs were:</a:t>
            </a:r>
          </a:p>
          <a:p>
            <a:pPr marL="742950" lvl="1" indent="-285750">
              <a:lnSpc>
                <a:spcPct val="150000"/>
              </a:lnSpc>
              <a:buFont typeface="Arial" panose="020B0604020202020204" pitchFamily="34" charset="0"/>
              <a:buChar char="•"/>
            </a:pPr>
            <a:r>
              <a:rPr lang="en-AU" sz="1400" dirty="0"/>
              <a:t>Not knowing about them</a:t>
            </a:r>
          </a:p>
          <a:p>
            <a:pPr marL="742950" lvl="1" indent="-285750">
              <a:lnSpc>
                <a:spcPct val="150000"/>
              </a:lnSpc>
              <a:buFont typeface="Arial" panose="020B0604020202020204" pitchFamily="34" charset="0"/>
              <a:buChar char="•"/>
            </a:pPr>
            <a:r>
              <a:rPr lang="en-AU" sz="1400" dirty="0"/>
              <a:t>Not needing to attend*</a:t>
            </a:r>
          </a:p>
          <a:p>
            <a:pPr marL="742950" lvl="1" indent="-285750">
              <a:lnSpc>
                <a:spcPct val="150000"/>
              </a:lnSpc>
              <a:buFont typeface="Arial" panose="020B0604020202020204" pitchFamily="34" charset="0"/>
              <a:buChar char="•"/>
            </a:pPr>
            <a:r>
              <a:rPr lang="en-AU" sz="1400" dirty="0"/>
              <a:t>Inaccessibility </a:t>
            </a:r>
          </a:p>
        </p:txBody>
      </p:sp>
    </p:spTree>
    <p:extLst>
      <p:ext uri="{BB962C8B-B14F-4D97-AF65-F5344CB8AC3E}">
        <p14:creationId xmlns:p14="http://schemas.microsoft.com/office/powerpoint/2010/main" val="38804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graphicFrame>
        <p:nvGraphicFramePr>
          <p:cNvPr id="2" name="Chart 1">
            <a:extLst>
              <a:ext uri="{FF2B5EF4-FFF2-40B4-BE49-F238E27FC236}">
                <a16:creationId xmlns:a16="http://schemas.microsoft.com/office/drawing/2014/main" id="{F7509D11-5FAF-D271-5FE4-64A579BBB633}"/>
              </a:ext>
            </a:extLst>
          </p:cNvPr>
          <p:cNvGraphicFramePr>
            <a:graphicFrameLocks/>
          </p:cNvGraphicFramePr>
          <p:nvPr>
            <p:extLst>
              <p:ext uri="{D42A27DB-BD31-4B8C-83A1-F6EECF244321}">
                <p14:modId xmlns:p14="http://schemas.microsoft.com/office/powerpoint/2010/main" val="3718316759"/>
              </p:ext>
            </p:extLst>
          </p:nvPr>
        </p:nvGraphicFramePr>
        <p:xfrm>
          <a:off x="1382486" y="1755486"/>
          <a:ext cx="10014858" cy="408214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8BBD6C9-563B-CB6F-3894-D947B2AE5041}"/>
              </a:ext>
            </a:extLst>
          </p:cNvPr>
          <p:cNvSpPr txBox="1"/>
          <p:nvPr/>
        </p:nvSpPr>
        <p:spPr>
          <a:xfrm>
            <a:off x="647695" y="5837629"/>
            <a:ext cx="10896600" cy="646331"/>
          </a:xfrm>
          <a:prstGeom prst="rect">
            <a:avLst/>
          </a:prstGeom>
          <a:noFill/>
        </p:spPr>
        <p:txBody>
          <a:bodyPr wrap="square">
            <a:spAutoFit/>
          </a:bodyPr>
          <a:lstStyle/>
          <a:p>
            <a:pPr algn="ctr"/>
            <a:r>
              <a:rPr lang="en-AU" sz="1200" dirty="0"/>
              <a:t>Participants under 16 years old were significantly less likely to tell services that they are Aboriginal and Torres Strait Islander and LGBTQA+.</a:t>
            </a:r>
          </a:p>
          <a:p>
            <a:pPr algn="ctr"/>
            <a:r>
              <a:rPr lang="en-AU" sz="1200" dirty="0"/>
              <a:t>Trans participants were significantly more likely to expect to have a bad experience with services, less likely to feel comfortable using services, less likely to feel respected by staff, and less likely to report services understood their health needs. </a:t>
            </a:r>
          </a:p>
        </p:txBody>
      </p:sp>
    </p:spTree>
    <p:extLst>
      <p:ext uri="{BB962C8B-B14F-4D97-AF65-F5344CB8AC3E}">
        <p14:creationId xmlns:p14="http://schemas.microsoft.com/office/powerpoint/2010/main" val="73215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3" name="Chart 2">
            <a:extLst>
              <a:ext uri="{FF2B5EF4-FFF2-40B4-BE49-F238E27FC236}">
                <a16:creationId xmlns:a16="http://schemas.microsoft.com/office/drawing/2014/main" id="{A770A3E4-8742-4652-1214-FCB26CB4249E}"/>
              </a:ext>
            </a:extLst>
          </p:cNvPr>
          <p:cNvGraphicFramePr>
            <a:graphicFrameLocks/>
          </p:cNvGraphicFramePr>
          <p:nvPr>
            <p:extLst>
              <p:ext uri="{D42A27DB-BD31-4B8C-83A1-F6EECF244321}">
                <p14:modId xmlns:p14="http://schemas.microsoft.com/office/powerpoint/2010/main" val="294358182"/>
              </p:ext>
            </p:extLst>
          </p:nvPr>
        </p:nvGraphicFramePr>
        <p:xfrm>
          <a:off x="979709" y="1774371"/>
          <a:ext cx="10232571" cy="39663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9376EE4-1C65-8585-2F93-D9538B305C7A}"/>
              </a:ext>
            </a:extLst>
          </p:cNvPr>
          <p:cNvSpPr txBox="1"/>
          <p:nvPr/>
        </p:nvSpPr>
        <p:spPr>
          <a:xfrm>
            <a:off x="979709" y="5412920"/>
            <a:ext cx="3254828" cy="578882"/>
          </a:xfrm>
          <a:prstGeom prst="wedgeRoundRectCallout">
            <a:avLst>
              <a:gd name="adj1" fmla="val -59295"/>
              <a:gd name="adj2" fmla="val 26771"/>
              <a:gd name="adj3" fmla="val 16667"/>
            </a:avLst>
          </a:prstGeom>
          <a:solidFill>
            <a:schemeClr val="bg1"/>
          </a:solidFill>
          <a:ln w="19050">
            <a:solidFill>
              <a:srgbClr val="C00000"/>
            </a:solidFill>
          </a:ln>
        </p:spPr>
        <p:txBody>
          <a:bodyPr wrap="square">
            <a:spAutoFit/>
          </a:bodyPr>
          <a:lstStyle/>
          <a:p>
            <a:pPr algn="ctr"/>
            <a:r>
              <a:rPr lang="en-US" sz="1400" i="1" dirty="0"/>
              <a:t>“Don't know basic things like CTG (close the gap) and being non-binary etc.”</a:t>
            </a:r>
          </a:p>
        </p:txBody>
      </p:sp>
      <p:sp>
        <p:nvSpPr>
          <p:cNvPr id="2" name="TextBox 1">
            <a:extLst>
              <a:ext uri="{FF2B5EF4-FFF2-40B4-BE49-F238E27FC236}">
                <a16:creationId xmlns:a16="http://schemas.microsoft.com/office/drawing/2014/main" id="{D0416D58-2B99-ABC0-2721-BBB8455D7753}"/>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spTree>
    <p:extLst>
      <p:ext uri="{BB962C8B-B14F-4D97-AF65-F5344CB8AC3E}">
        <p14:creationId xmlns:p14="http://schemas.microsoft.com/office/powerpoint/2010/main" val="8877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2" name="Chart 1">
            <a:extLst>
              <a:ext uri="{FF2B5EF4-FFF2-40B4-BE49-F238E27FC236}">
                <a16:creationId xmlns:a16="http://schemas.microsoft.com/office/drawing/2014/main" id="{7B350505-A5E6-5B03-41C5-36C09B631E2E}"/>
              </a:ext>
            </a:extLst>
          </p:cNvPr>
          <p:cNvGraphicFramePr>
            <a:graphicFrameLocks/>
          </p:cNvGraphicFramePr>
          <p:nvPr>
            <p:extLst>
              <p:ext uri="{D42A27DB-BD31-4B8C-83A1-F6EECF244321}">
                <p14:modId xmlns:p14="http://schemas.microsoft.com/office/powerpoint/2010/main" val="2517310281"/>
              </p:ext>
            </p:extLst>
          </p:nvPr>
        </p:nvGraphicFramePr>
        <p:xfrm>
          <a:off x="2808398" y="1807028"/>
          <a:ext cx="6629516" cy="42888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3EE16AD-5CFB-41F5-F12B-789AE0222C99}"/>
              </a:ext>
            </a:extLst>
          </p:cNvPr>
          <p:cNvSpPr txBox="1"/>
          <p:nvPr/>
        </p:nvSpPr>
        <p:spPr>
          <a:xfrm>
            <a:off x="3614057" y="6172199"/>
            <a:ext cx="729343" cy="230832"/>
          </a:xfrm>
          <a:prstGeom prst="rect">
            <a:avLst/>
          </a:prstGeom>
          <a:noFill/>
        </p:spPr>
        <p:txBody>
          <a:bodyPr wrap="square" rtlCol="0">
            <a:spAutoFit/>
          </a:bodyPr>
          <a:lstStyle/>
          <a:p>
            <a:pPr algn="ctr"/>
            <a:r>
              <a:rPr lang="en-AU" sz="900" dirty="0">
                <a:solidFill>
                  <a:schemeClr val="bg2">
                    <a:lumMod val="50000"/>
                  </a:schemeClr>
                </a:solidFill>
              </a:rPr>
              <a:t>Nothing</a:t>
            </a:r>
          </a:p>
        </p:txBody>
      </p:sp>
      <p:sp>
        <p:nvSpPr>
          <p:cNvPr id="8" name="TextBox 7">
            <a:extLst>
              <a:ext uri="{FF2B5EF4-FFF2-40B4-BE49-F238E27FC236}">
                <a16:creationId xmlns:a16="http://schemas.microsoft.com/office/drawing/2014/main" id="{4F531830-5EC8-5627-9A9F-4A039F1B9370}"/>
              </a:ext>
            </a:extLst>
          </p:cNvPr>
          <p:cNvSpPr txBox="1"/>
          <p:nvPr/>
        </p:nvSpPr>
        <p:spPr>
          <a:xfrm>
            <a:off x="8305800" y="6183085"/>
            <a:ext cx="729343" cy="230832"/>
          </a:xfrm>
          <a:prstGeom prst="rect">
            <a:avLst/>
          </a:prstGeom>
          <a:noFill/>
        </p:spPr>
        <p:txBody>
          <a:bodyPr wrap="square" rtlCol="0">
            <a:spAutoFit/>
          </a:bodyPr>
          <a:lstStyle/>
          <a:p>
            <a:pPr algn="ctr"/>
            <a:r>
              <a:rPr lang="en-AU" sz="900" dirty="0">
                <a:solidFill>
                  <a:schemeClr val="bg2">
                    <a:lumMod val="50000"/>
                  </a:schemeClr>
                </a:solidFill>
              </a:rPr>
              <a:t>A lot</a:t>
            </a:r>
          </a:p>
        </p:txBody>
      </p:sp>
      <p:sp>
        <p:nvSpPr>
          <p:cNvPr id="3" name="TextBox 2">
            <a:extLst>
              <a:ext uri="{FF2B5EF4-FFF2-40B4-BE49-F238E27FC236}">
                <a16:creationId xmlns:a16="http://schemas.microsoft.com/office/drawing/2014/main" id="{5B43A69F-7CD4-DE14-EBD0-139EC9CC6DA2}"/>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spTree>
    <p:extLst>
      <p:ext uri="{BB962C8B-B14F-4D97-AF65-F5344CB8AC3E}">
        <p14:creationId xmlns:p14="http://schemas.microsoft.com/office/powerpoint/2010/main" val="94320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20EB-F6A5-44A3-8E3F-DC76B0C4F2D5}"/>
              </a:ext>
            </a:extLst>
          </p:cNvPr>
          <p:cNvSpPr>
            <a:spLocks noGrp="1"/>
          </p:cNvSpPr>
          <p:nvPr>
            <p:ph type="title"/>
          </p:nvPr>
        </p:nvSpPr>
        <p:spPr/>
        <p:txBody>
          <a:bodyPr/>
          <a:lstStyle/>
          <a:p>
            <a:r>
              <a:rPr lang="en-AU" dirty="0"/>
              <a:t>Content warning </a:t>
            </a:r>
          </a:p>
        </p:txBody>
      </p:sp>
      <p:sp>
        <p:nvSpPr>
          <p:cNvPr id="3" name="Content Placeholder 2">
            <a:extLst>
              <a:ext uri="{FF2B5EF4-FFF2-40B4-BE49-F238E27FC236}">
                <a16:creationId xmlns:a16="http://schemas.microsoft.com/office/drawing/2014/main" id="{34F14F75-1364-4650-A905-0E402B26921A}"/>
              </a:ext>
            </a:extLst>
          </p:cNvPr>
          <p:cNvSpPr>
            <a:spLocks noGrp="1"/>
          </p:cNvSpPr>
          <p:nvPr>
            <p:ph idx="1"/>
          </p:nvPr>
        </p:nvSpPr>
        <p:spPr/>
        <p:txBody>
          <a:bodyPr>
            <a:normAutofit fontScale="85000" lnSpcReduction="20000"/>
          </a:bodyPr>
          <a:lstStyle/>
          <a:p>
            <a:r>
              <a:rPr lang="en-AU" dirty="0"/>
              <a:t>We will be talking briefly about suicide</a:t>
            </a:r>
          </a:p>
          <a:p>
            <a:r>
              <a:rPr lang="en-AU" dirty="0"/>
              <a:t>Lifeline on </a:t>
            </a:r>
            <a:r>
              <a:rPr lang="en-AU" b="1" dirty="0"/>
              <a:t>131 114 </a:t>
            </a:r>
            <a:r>
              <a:rPr lang="en-AU" dirty="0"/>
              <a:t>or online (https://www.lifeline.org.au/). </a:t>
            </a:r>
          </a:p>
          <a:p>
            <a:pPr marL="0" indent="0">
              <a:buNone/>
            </a:pPr>
            <a:endParaRPr lang="en-AU" dirty="0"/>
          </a:p>
          <a:p>
            <a:r>
              <a:rPr lang="en-AU" dirty="0"/>
              <a:t>Call the Suicide Call Back Service on </a:t>
            </a:r>
            <a:r>
              <a:rPr lang="en-AU" b="1" dirty="0"/>
              <a:t>1300 659 467.</a:t>
            </a:r>
          </a:p>
          <a:p>
            <a:pPr marL="0" indent="0">
              <a:buNone/>
            </a:pPr>
            <a:endParaRPr lang="en-AU" b="1" dirty="0"/>
          </a:p>
          <a:p>
            <a:r>
              <a:rPr lang="en-AU" dirty="0"/>
              <a:t>For young people 5-25 years, call the Kids Helpline Helpline(https://kidshelpline.com.au/) </a:t>
            </a:r>
            <a:r>
              <a:rPr lang="en-AU" b="1" dirty="0"/>
              <a:t>1800 55 1800</a:t>
            </a:r>
          </a:p>
          <a:p>
            <a:endParaRPr lang="en-AU" dirty="0"/>
          </a:p>
          <a:p>
            <a:r>
              <a:rPr lang="en-AU" dirty="0"/>
              <a:t>For resources on social and emotional wellbeing and mental health services in Aboriginal Australia, see:</a:t>
            </a:r>
          </a:p>
          <a:p>
            <a:pPr marL="0" indent="0">
              <a:buNone/>
            </a:pPr>
            <a:r>
              <a:rPr lang="en-AU" dirty="0">
                <a:hlinkClick r:id="rId2"/>
              </a:rPr>
              <a:t>http://www.sewbmh.org.au/</a:t>
            </a:r>
            <a:endParaRPr lang="en-AU" dirty="0"/>
          </a:p>
          <a:p>
            <a:pPr marL="0" indent="0">
              <a:buNone/>
            </a:pPr>
            <a:r>
              <a:rPr lang="en-AU" dirty="0">
                <a:hlinkClick r:id="rId3"/>
              </a:rPr>
              <a:t>https://wellmob.org.au/</a:t>
            </a:r>
            <a:endParaRPr lang="en-AU" dirty="0"/>
          </a:p>
          <a:p>
            <a:endParaRPr lang="en-AU" dirty="0"/>
          </a:p>
        </p:txBody>
      </p:sp>
    </p:spTree>
    <p:extLst>
      <p:ext uri="{BB962C8B-B14F-4D97-AF65-F5344CB8AC3E}">
        <p14:creationId xmlns:p14="http://schemas.microsoft.com/office/powerpoint/2010/main" val="141676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AA9A712B-DC48-0BB3-BE93-301AF37A6F0E}"/>
              </a:ext>
            </a:extLst>
          </p:cNvPr>
          <p:cNvSpPr txBox="1"/>
          <p:nvPr/>
        </p:nvSpPr>
        <p:spPr>
          <a:xfrm>
            <a:off x="3047995" y="1578948"/>
            <a:ext cx="6096000" cy="671915"/>
          </a:xfrm>
          <a:prstGeom prst="rect">
            <a:avLst/>
          </a:prstGeom>
          <a:noFill/>
        </p:spPr>
        <p:txBody>
          <a:bodyPr wrap="square">
            <a:spAutoFit/>
          </a:bodyPr>
          <a:lstStyle/>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Cordia New" panose="020B0304020202020204" pitchFamily="34" charset="-34"/>
              </a:rPr>
              <a:t>Is there anything else you would like to tell us about your experiences at general health services and resources?</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5FA2625D-DC10-C8F8-FFEB-7461CAAE8DF2}"/>
              </a:ext>
            </a:extLst>
          </p:cNvPr>
          <p:cNvSpPr txBox="1"/>
          <p:nvPr/>
        </p:nvSpPr>
        <p:spPr>
          <a:xfrm>
            <a:off x="1396951" y="2370517"/>
            <a:ext cx="3675792" cy="26177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Received g</a:t>
            </a:r>
            <a:r>
              <a:rPr lang="en-AU" sz="1400" dirty="0">
                <a:effectLst/>
                <a:latin typeface="Calibri" panose="020F0502020204030204" pitchFamily="34" charset="0"/>
                <a:ea typeface="Calibri" panose="020F0502020204030204" pitchFamily="34" charset="0"/>
                <a:cs typeface="Cordia New" panose="020B0304020202020204" pitchFamily="34" charset="-34"/>
              </a:rPr>
              <a:t>ood service</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Ignorant about Aboriginal </a:t>
            </a:r>
            <a:r>
              <a:rPr lang="en-AU" sz="1400" dirty="0">
                <a:latin typeface="Calibri" panose="020F0502020204030204" pitchFamily="34" charset="0"/>
                <a:ea typeface="Calibri" panose="020F0502020204030204" pitchFamily="34" charset="0"/>
                <a:cs typeface="Cordia New" panose="020B0304020202020204" pitchFamily="34" charset="-34"/>
              </a:rPr>
              <a:t>health</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Ignorant about LGBTQA+ </a:t>
            </a:r>
            <a:r>
              <a:rPr lang="en-AU" sz="1400" dirty="0">
                <a:latin typeface="Calibri" panose="020F0502020204030204" pitchFamily="34" charset="0"/>
                <a:ea typeface="Calibri" panose="020F0502020204030204" pitchFamily="34" charset="0"/>
                <a:cs typeface="Cordia New" panose="020B0304020202020204" pitchFamily="34" charset="-34"/>
              </a:rPr>
              <a:t>health</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Rarely know how to be inclusive of Aboriginal </a:t>
            </a:r>
            <a:r>
              <a:rPr lang="en-AU" sz="1400" i="1" dirty="0">
                <a:effectLst/>
                <a:latin typeface="Calibri" panose="020F0502020204030204" pitchFamily="34" charset="0"/>
                <a:ea typeface="Calibri" panose="020F0502020204030204" pitchFamily="34" charset="0"/>
                <a:cs typeface="Cordia New" panose="020B0304020202020204" pitchFamily="34" charset="-34"/>
              </a:rPr>
              <a:t>and</a:t>
            </a:r>
            <a:r>
              <a:rPr lang="en-AU" sz="1400" dirty="0">
                <a:effectLst/>
                <a:latin typeface="Calibri" panose="020F0502020204030204" pitchFamily="34" charset="0"/>
                <a:ea typeface="Calibri" panose="020F0502020204030204" pitchFamily="34" charset="0"/>
                <a:cs typeface="Cordia New" panose="020B0304020202020204" pitchFamily="34" charset="-34"/>
              </a:rPr>
              <a:t> LGBTQA+</a:t>
            </a: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Rude or condescending</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Assumed </a:t>
            </a:r>
            <a:r>
              <a:rPr lang="en-AU" sz="1400" dirty="0" err="1">
                <a:effectLst/>
                <a:latin typeface="Calibri" panose="020F0502020204030204" pitchFamily="34" charset="0"/>
                <a:ea typeface="Calibri" panose="020F0502020204030204" pitchFamily="34" charset="0"/>
                <a:cs typeface="Cordia New" panose="020B0304020202020204" pitchFamily="34" charset="-34"/>
              </a:rPr>
              <a:t>cisheterosexuality</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Too clinical</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More visible acceptance needed</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Not ‘out’</a:t>
            </a:r>
          </a:p>
          <a:p>
            <a:pPr marL="342900" lvl="0" indent="-342900">
              <a:lnSpc>
                <a:spcPct val="107000"/>
              </a:lnSpc>
              <a:spcAft>
                <a:spcPts val="800"/>
              </a:spcAft>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Feel scared or uncomfortable</a:t>
            </a:r>
          </a:p>
        </p:txBody>
      </p:sp>
      <p:sp>
        <p:nvSpPr>
          <p:cNvPr id="8" name="TextBox 7">
            <a:extLst>
              <a:ext uri="{FF2B5EF4-FFF2-40B4-BE49-F238E27FC236}">
                <a16:creationId xmlns:a16="http://schemas.microsoft.com/office/drawing/2014/main" id="{549CF967-3D49-3CD8-C8A2-3E9DF96435F3}"/>
              </a:ext>
            </a:extLst>
          </p:cNvPr>
          <p:cNvSpPr txBox="1"/>
          <p:nvPr/>
        </p:nvSpPr>
        <p:spPr>
          <a:xfrm>
            <a:off x="5475514" y="2370517"/>
            <a:ext cx="6096000" cy="3539430"/>
          </a:xfrm>
          <a:prstGeom prst="rect">
            <a:avLst/>
          </a:prstGeom>
          <a:noFill/>
        </p:spPr>
        <p:txBody>
          <a:bodyPr wrap="square">
            <a:spAutoFit/>
          </a:bodyPr>
          <a:lstStyle/>
          <a:p>
            <a:r>
              <a:rPr lang="en-US" sz="1400" i="1" dirty="0"/>
              <a:t>“I find that general services are more respectful.”</a:t>
            </a:r>
          </a:p>
          <a:p>
            <a:endParaRPr lang="en-US" sz="1400" i="1" dirty="0"/>
          </a:p>
          <a:p>
            <a:r>
              <a:rPr lang="en-US" sz="1400" i="1" dirty="0"/>
              <a:t>“They where always so nice I never felt uncomfortable”</a:t>
            </a:r>
          </a:p>
          <a:p>
            <a:endParaRPr lang="en-US" sz="1400" i="1" dirty="0"/>
          </a:p>
          <a:p>
            <a:r>
              <a:rPr lang="en-US" sz="1400" i="1" dirty="0"/>
              <a:t>“‘Medically they know about Aboriginal and/or Torres Strait Islanders and/or those who identify being LGBTQA+ but to my knowledge and experience I feel they do not understand who we are and the communication towards us, I’ve found myself belittled and made as though I do not know a lot”</a:t>
            </a:r>
          </a:p>
          <a:p>
            <a:endParaRPr lang="en-US" sz="1400" i="1" dirty="0"/>
          </a:p>
          <a:p>
            <a:r>
              <a:rPr lang="en-US" sz="1400" i="1" dirty="0"/>
              <a:t>“I’ve been called slurs and refused service assuming that I used meth because I am Indigenous”</a:t>
            </a:r>
          </a:p>
          <a:p>
            <a:endParaRPr lang="en-US" sz="1400" i="1" dirty="0"/>
          </a:p>
          <a:p>
            <a:r>
              <a:rPr lang="en-US" sz="1400" i="1" dirty="0"/>
              <a:t>“Pretty rude all round…”</a:t>
            </a:r>
          </a:p>
          <a:p>
            <a:endParaRPr lang="en-US" sz="1400" i="1" dirty="0"/>
          </a:p>
          <a:p>
            <a:r>
              <a:rPr lang="en-US" sz="1400" i="1" dirty="0"/>
              <a:t>“A lot of the time I mention that I’m indigenous just not that I’m LGBTQIA+ because I’m afraid I’ll be treated less than or discriminated against”</a:t>
            </a:r>
          </a:p>
        </p:txBody>
      </p:sp>
      <p:sp>
        <p:nvSpPr>
          <p:cNvPr id="2" name="TextBox 1">
            <a:extLst>
              <a:ext uri="{FF2B5EF4-FFF2-40B4-BE49-F238E27FC236}">
                <a16:creationId xmlns:a16="http://schemas.microsoft.com/office/drawing/2014/main" id="{C56DB4D4-5592-1975-8B57-57C645BDD056}"/>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spTree>
    <p:extLst>
      <p:ext uri="{BB962C8B-B14F-4D97-AF65-F5344CB8AC3E}">
        <p14:creationId xmlns:p14="http://schemas.microsoft.com/office/powerpoint/2010/main" val="249425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TextBox 8">
            <a:extLst>
              <a:ext uri="{FF2B5EF4-FFF2-40B4-BE49-F238E27FC236}">
                <a16:creationId xmlns:a16="http://schemas.microsoft.com/office/drawing/2014/main" id="{AA9A712B-DC48-0BB3-BE93-301AF37A6F0E}"/>
              </a:ext>
            </a:extLst>
          </p:cNvPr>
          <p:cNvSpPr txBox="1"/>
          <p:nvPr/>
        </p:nvSpPr>
        <p:spPr>
          <a:xfrm>
            <a:off x="3047995" y="1578948"/>
            <a:ext cx="6096000" cy="671915"/>
          </a:xfrm>
          <a:prstGeom prst="rect">
            <a:avLst/>
          </a:prstGeom>
          <a:noFill/>
        </p:spPr>
        <p:txBody>
          <a:bodyPr wrap="square">
            <a:spAutoFit/>
          </a:bodyPr>
          <a:lstStyle/>
          <a:p>
            <a:pPr algn="ctr">
              <a:lnSpc>
                <a:spcPct val="107000"/>
              </a:lnSpc>
              <a:spcAft>
                <a:spcPts val="800"/>
              </a:spcAft>
            </a:pPr>
            <a:r>
              <a:rPr lang="en-AU" sz="1800" b="1" dirty="0">
                <a:effectLst/>
                <a:latin typeface="Calibri" panose="020F0502020204030204" pitchFamily="34" charset="0"/>
                <a:ea typeface="Calibri" panose="020F0502020204030204" pitchFamily="34" charset="0"/>
                <a:cs typeface="Cordia New" panose="020B0304020202020204" pitchFamily="34" charset="-34"/>
              </a:rPr>
              <a:t>What are the main reasons you have </a:t>
            </a:r>
            <a:r>
              <a:rPr lang="en-AU" b="1" dirty="0">
                <a:latin typeface="Calibri" panose="020F0502020204030204" pitchFamily="34" charset="0"/>
                <a:ea typeface="Calibri" panose="020F0502020204030204" pitchFamily="34" charset="0"/>
                <a:cs typeface="Cordia New" panose="020B0304020202020204" pitchFamily="34" charset="-34"/>
              </a:rPr>
              <a:t>NOT</a:t>
            </a:r>
            <a:r>
              <a:rPr lang="en-AU" sz="1800" b="1" dirty="0">
                <a:effectLst/>
                <a:latin typeface="Calibri" panose="020F0502020204030204" pitchFamily="34" charset="0"/>
                <a:ea typeface="Calibri" panose="020F0502020204030204" pitchFamily="34" charset="0"/>
                <a:cs typeface="Cordia New" panose="020B0304020202020204" pitchFamily="34" charset="-34"/>
              </a:rPr>
              <a:t> used a general health service?</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3" name="TextBox 2">
            <a:extLst>
              <a:ext uri="{FF2B5EF4-FFF2-40B4-BE49-F238E27FC236}">
                <a16:creationId xmlns:a16="http://schemas.microsoft.com/office/drawing/2014/main" id="{7CE97254-6FC9-4144-879A-ADE8ADF22D26}"/>
              </a:ext>
            </a:extLst>
          </p:cNvPr>
          <p:cNvSpPr txBox="1"/>
          <p:nvPr/>
        </p:nvSpPr>
        <p:spPr>
          <a:xfrm>
            <a:off x="2228105" y="2582364"/>
            <a:ext cx="2971800" cy="169572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Don’t know about them</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Don’t need to</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Haven’t got around to it</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Haven’t had the chance</a:t>
            </a: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Scared or uncomfortable</a:t>
            </a:r>
          </a:p>
          <a:p>
            <a:pPr marL="34290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Use other services</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marL="34290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“Idk”</a:t>
            </a:r>
          </a:p>
        </p:txBody>
      </p:sp>
      <p:sp>
        <p:nvSpPr>
          <p:cNvPr id="8" name="TextBox 7">
            <a:extLst>
              <a:ext uri="{FF2B5EF4-FFF2-40B4-BE49-F238E27FC236}">
                <a16:creationId xmlns:a16="http://schemas.microsoft.com/office/drawing/2014/main" id="{71EA1BEF-C47B-6867-3062-B312F4C0EF54}"/>
              </a:ext>
            </a:extLst>
          </p:cNvPr>
          <p:cNvSpPr txBox="1"/>
          <p:nvPr/>
        </p:nvSpPr>
        <p:spPr>
          <a:xfrm>
            <a:off x="5738628" y="2581139"/>
            <a:ext cx="5157972" cy="2462213"/>
          </a:xfrm>
          <a:prstGeom prst="rect">
            <a:avLst/>
          </a:prstGeom>
          <a:noFill/>
        </p:spPr>
        <p:txBody>
          <a:bodyPr wrap="square">
            <a:spAutoFit/>
          </a:bodyPr>
          <a:lstStyle/>
          <a:p>
            <a:r>
              <a:rPr lang="en-US" sz="1400" b="0" i="1" u="none" strike="noStrike" baseline="0" dirty="0"/>
              <a:t>“I don’t want to bother people and to scared to”</a:t>
            </a:r>
          </a:p>
          <a:p>
            <a:endParaRPr lang="en-US" sz="1400" i="1" dirty="0"/>
          </a:p>
          <a:p>
            <a:r>
              <a:rPr lang="en-US" sz="1400" b="0" i="1" u="none" strike="noStrike" baseline="0" dirty="0"/>
              <a:t>“I just haven’t thought about it and I haven’t really looked into it.”</a:t>
            </a:r>
          </a:p>
          <a:p>
            <a:endParaRPr lang="en-US" sz="1400" i="1" dirty="0"/>
          </a:p>
          <a:p>
            <a:r>
              <a:rPr lang="en-US" sz="1400" b="0" i="1" u="none" strike="noStrike" baseline="0" dirty="0"/>
              <a:t>“I don’t like talking about myself over and over to all types of different people”</a:t>
            </a:r>
          </a:p>
          <a:p>
            <a:endParaRPr lang="en-US" sz="1400" i="1" dirty="0"/>
          </a:p>
          <a:p>
            <a:r>
              <a:rPr lang="en-US" sz="1400" b="0" i="1" u="none" strike="noStrike" baseline="0" dirty="0"/>
              <a:t>“I go to aboriginal health services.”</a:t>
            </a:r>
          </a:p>
          <a:p>
            <a:endParaRPr lang="en-US" sz="1400" i="1" dirty="0"/>
          </a:p>
          <a:p>
            <a:r>
              <a:rPr lang="en-US" sz="1400" b="0" i="1" u="none" strike="noStrike" baseline="0" dirty="0"/>
              <a:t>“Didn't think I needed to”</a:t>
            </a:r>
          </a:p>
          <a:p>
            <a:endParaRPr lang="en-AU" sz="1400" b="0" i="1" u="none" strike="noStrike" baseline="0" dirty="0"/>
          </a:p>
        </p:txBody>
      </p:sp>
      <p:sp>
        <p:nvSpPr>
          <p:cNvPr id="2" name="TextBox 1">
            <a:extLst>
              <a:ext uri="{FF2B5EF4-FFF2-40B4-BE49-F238E27FC236}">
                <a16:creationId xmlns:a16="http://schemas.microsoft.com/office/drawing/2014/main" id="{9843CE39-6058-F00F-E20F-3BC0C69163B7}"/>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spTree>
    <p:extLst>
      <p:ext uri="{BB962C8B-B14F-4D97-AF65-F5344CB8AC3E}">
        <p14:creationId xmlns:p14="http://schemas.microsoft.com/office/powerpoint/2010/main" val="237086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8" name="TextBox 7">
            <a:extLst>
              <a:ext uri="{FF2B5EF4-FFF2-40B4-BE49-F238E27FC236}">
                <a16:creationId xmlns:a16="http://schemas.microsoft.com/office/drawing/2014/main" id="{71EA1BEF-C47B-6867-3062-B312F4C0EF54}"/>
              </a:ext>
            </a:extLst>
          </p:cNvPr>
          <p:cNvSpPr txBox="1"/>
          <p:nvPr/>
        </p:nvSpPr>
        <p:spPr>
          <a:xfrm>
            <a:off x="6248402" y="1883749"/>
            <a:ext cx="4767941" cy="4401205"/>
          </a:xfrm>
          <a:prstGeom prst="rect">
            <a:avLst/>
          </a:prstGeom>
          <a:noFill/>
        </p:spPr>
        <p:txBody>
          <a:bodyPr wrap="square">
            <a:spAutoFit/>
          </a:bodyPr>
          <a:lstStyle/>
          <a:p>
            <a:pPr marL="285750" indent="-285750">
              <a:buFont typeface="Arial" panose="020B0604020202020204" pitchFamily="34" charset="0"/>
              <a:buChar char="•"/>
            </a:pPr>
            <a:r>
              <a:rPr lang="en-US" sz="1400" b="0" u="none" strike="noStrike" baseline="0" dirty="0"/>
              <a:t>General health services were the most attended of all services</a:t>
            </a:r>
          </a:p>
          <a:p>
            <a:pPr marL="285750" indent="-285750">
              <a:buFont typeface="Arial" panose="020B0604020202020204" pitchFamily="34" charset="0"/>
              <a:buChar char="•"/>
            </a:pPr>
            <a:r>
              <a:rPr lang="en-US" sz="1400" b="0" u="none" strike="noStrike" baseline="0" dirty="0"/>
              <a:t>Nearly half of participants felt comfortable using general health services and felt that they were respected by staff and treated equally</a:t>
            </a:r>
          </a:p>
          <a:p>
            <a:pPr marL="285750" indent="-285750">
              <a:buFont typeface="Arial" panose="020B0604020202020204" pitchFamily="34" charset="0"/>
              <a:buChar char="•"/>
            </a:pPr>
            <a:r>
              <a:rPr lang="en-US" sz="1400" b="0" u="none" strike="noStrike" baseline="0" dirty="0"/>
              <a:t>Some participants reported very positive relationships with clinicians at general health services</a:t>
            </a:r>
          </a:p>
          <a:p>
            <a:pPr marL="285750" indent="-285750">
              <a:buFont typeface="Arial" panose="020B0604020202020204" pitchFamily="34" charset="0"/>
              <a:buChar char="•"/>
            </a:pPr>
            <a:r>
              <a:rPr lang="en-US" sz="1400" dirty="0"/>
              <a:t>However, there is a need for improved staff knowledge and visibility at general health services</a:t>
            </a:r>
          </a:p>
          <a:p>
            <a:pPr marL="285750" indent="-285750">
              <a:buFont typeface="Arial" panose="020B0604020202020204" pitchFamily="34" charset="0"/>
              <a:buChar char="•"/>
            </a:pPr>
            <a:r>
              <a:rPr lang="en-US" sz="1400" dirty="0"/>
              <a:t>43.7% of participants reported that staff did not use the right language for Aboriginal and Torres Strait Islander LGBTQA+ people</a:t>
            </a:r>
          </a:p>
          <a:p>
            <a:pPr marL="285750" indent="-285750">
              <a:buFont typeface="Arial" panose="020B0604020202020204" pitchFamily="34" charset="0"/>
              <a:buChar char="•"/>
            </a:pPr>
            <a:r>
              <a:rPr lang="en-US" sz="1400" dirty="0"/>
              <a:t>31.3% of participants heard rude, hateful or ignorant comments about their Aboriginal and Torres Strait Islander LGBTQA+ identity</a:t>
            </a:r>
          </a:p>
          <a:p>
            <a:pPr marL="285750" indent="-285750">
              <a:buFont typeface="Arial" panose="020B0604020202020204" pitchFamily="34" charset="0"/>
              <a:buChar char="•"/>
            </a:pPr>
            <a:r>
              <a:rPr lang="en-US" sz="1400" dirty="0"/>
              <a:t>Participant comments reinforce that there is poor knowledge about both Aboriginal and Torres Strait Islander and LGBTQA+ care</a:t>
            </a:r>
          </a:p>
          <a:p>
            <a:pPr marL="285750" indent="-285750">
              <a:buFont typeface="Arial" panose="020B0604020202020204" pitchFamily="34" charset="0"/>
              <a:buChar char="•"/>
            </a:pPr>
            <a:r>
              <a:rPr lang="en-US" sz="1400" dirty="0"/>
              <a:t>Additionally, general health services were reported to be rude or condescending</a:t>
            </a:r>
          </a:p>
        </p:txBody>
      </p:sp>
      <p:graphicFrame>
        <p:nvGraphicFramePr>
          <p:cNvPr id="7" name="Chart 6">
            <a:extLst>
              <a:ext uri="{FF2B5EF4-FFF2-40B4-BE49-F238E27FC236}">
                <a16:creationId xmlns:a16="http://schemas.microsoft.com/office/drawing/2014/main" id="{86833CA9-AD27-5BFD-130C-728F83C8918A}"/>
              </a:ext>
            </a:extLst>
          </p:cNvPr>
          <p:cNvGraphicFramePr>
            <a:graphicFrameLocks/>
          </p:cNvGraphicFramePr>
          <p:nvPr>
            <p:extLst>
              <p:ext uri="{D42A27DB-BD31-4B8C-83A1-F6EECF244321}">
                <p14:modId xmlns:p14="http://schemas.microsoft.com/office/powerpoint/2010/main" val="700739365"/>
              </p:ext>
            </p:extLst>
          </p:nvPr>
        </p:nvGraphicFramePr>
        <p:xfrm>
          <a:off x="564356" y="1883749"/>
          <a:ext cx="5379244" cy="43813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D79A57E-2B03-7D69-0C01-B87AD7C53552}"/>
              </a:ext>
            </a:extLst>
          </p:cNvPr>
          <p:cNvSpPr txBox="1"/>
          <p:nvPr/>
        </p:nvSpPr>
        <p:spPr>
          <a:xfrm>
            <a:off x="4475379" y="1109155"/>
            <a:ext cx="3241232" cy="461665"/>
          </a:xfrm>
          <a:prstGeom prst="rect">
            <a:avLst/>
          </a:prstGeom>
          <a:noFill/>
        </p:spPr>
        <p:txBody>
          <a:bodyPr wrap="square" rtlCol="0">
            <a:spAutoFit/>
          </a:bodyPr>
          <a:lstStyle/>
          <a:p>
            <a:pPr algn="ctr"/>
            <a:r>
              <a:rPr lang="en-AU" sz="2400" dirty="0"/>
              <a:t>General Health Services</a:t>
            </a:r>
          </a:p>
        </p:txBody>
      </p:sp>
    </p:spTree>
    <p:extLst>
      <p:ext uri="{BB962C8B-B14F-4D97-AF65-F5344CB8AC3E}">
        <p14:creationId xmlns:p14="http://schemas.microsoft.com/office/powerpoint/2010/main" val="396015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15B3-44AC-49F7-8D4B-097748E1ACC4}"/>
              </a:ext>
            </a:extLst>
          </p:cNvPr>
          <p:cNvSpPr>
            <a:spLocks noGrp="1"/>
          </p:cNvSpPr>
          <p:nvPr>
            <p:ph type="title"/>
          </p:nvPr>
        </p:nvSpPr>
        <p:spPr>
          <a:xfrm>
            <a:off x="739346" y="1580552"/>
            <a:ext cx="10515600" cy="711991"/>
          </a:xfrm>
        </p:spPr>
        <p:txBody>
          <a:bodyPr>
            <a:normAutofit/>
          </a:bodyPr>
          <a:lstStyle/>
          <a:p>
            <a:r>
              <a:rPr lang="en-AU" sz="2800" dirty="0"/>
              <a:t>Service use by Regionality: </a:t>
            </a:r>
          </a:p>
        </p:txBody>
      </p:sp>
      <p:graphicFrame>
        <p:nvGraphicFramePr>
          <p:cNvPr id="4" name="Content Placeholder 3">
            <a:extLst>
              <a:ext uri="{FF2B5EF4-FFF2-40B4-BE49-F238E27FC236}">
                <a16:creationId xmlns:a16="http://schemas.microsoft.com/office/drawing/2014/main" id="{15B34FA5-7BDE-4F5C-B40A-0061BF61C91B}"/>
              </a:ext>
            </a:extLst>
          </p:cNvPr>
          <p:cNvGraphicFramePr>
            <a:graphicFrameLocks noGrp="1"/>
          </p:cNvGraphicFramePr>
          <p:nvPr>
            <p:ph idx="1"/>
            <p:extLst>
              <p:ext uri="{D42A27DB-BD31-4B8C-83A1-F6EECF244321}">
                <p14:modId xmlns:p14="http://schemas.microsoft.com/office/powerpoint/2010/main" val="3880961724"/>
              </p:ext>
            </p:extLst>
          </p:nvPr>
        </p:nvGraphicFramePr>
        <p:xfrm>
          <a:off x="838195" y="2637619"/>
          <a:ext cx="10515599" cy="1853408"/>
        </p:xfrm>
        <a:graphic>
          <a:graphicData uri="http://schemas.openxmlformats.org/drawingml/2006/table">
            <a:tbl>
              <a:tblPr>
                <a:tableStyleId>{5C22544A-7EE6-4342-B048-85BDC9FD1C3A}</a:tableStyleId>
              </a:tblPr>
              <a:tblGrid>
                <a:gridCol w="3498648">
                  <a:extLst>
                    <a:ext uri="{9D8B030D-6E8A-4147-A177-3AD203B41FA5}">
                      <a16:colId xmlns:a16="http://schemas.microsoft.com/office/drawing/2014/main" val="1254703550"/>
                    </a:ext>
                  </a:extLst>
                </a:gridCol>
                <a:gridCol w="1277596">
                  <a:extLst>
                    <a:ext uri="{9D8B030D-6E8A-4147-A177-3AD203B41FA5}">
                      <a16:colId xmlns:a16="http://schemas.microsoft.com/office/drawing/2014/main" val="1423478812"/>
                    </a:ext>
                  </a:extLst>
                </a:gridCol>
                <a:gridCol w="1611737">
                  <a:extLst>
                    <a:ext uri="{9D8B030D-6E8A-4147-A177-3AD203B41FA5}">
                      <a16:colId xmlns:a16="http://schemas.microsoft.com/office/drawing/2014/main" val="2875554881"/>
                    </a:ext>
                  </a:extLst>
                </a:gridCol>
                <a:gridCol w="1611737">
                  <a:extLst>
                    <a:ext uri="{9D8B030D-6E8A-4147-A177-3AD203B41FA5}">
                      <a16:colId xmlns:a16="http://schemas.microsoft.com/office/drawing/2014/main" val="3994606441"/>
                    </a:ext>
                  </a:extLst>
                </a:gridCol>
                <a:gridCol w="1315733">
                  <a:extLst>
                    <a:ext uri="{9D8B030D-6E8A-4147-A177-3AD203B41FA5}">
                      <a16:colId xmlns:a16="http://schemas.microsoft.com/office/drawing/2014/main" val="1601493498"/>
                    </a:ext>
                  </a:extLst>
                </a:gridCol>
                <a:gridCol w="1200148">
                  <a:extLst>
                    <a:ext uri="{9D8B030D-6E8A-4147-A177-3AD203B41FA5}">
                      <a16:colId xmlns:a16="http://schemas.microsoft.com/office/drawing/2014/main" val="2199934787"/>
                    </a:ext>
                  </a:extLst>
                </a:gridCol>
              </a:tblGrid>
              <a:tr h="463352">
                <a:tc>
                  <a:txBody>
                    <a:bodyPr/>
                    <a:lstStyle/>
                    <a:p>
                      <a:pPr algn="l" fontAlgn="b"/>
                      <a:r>
                        <a:rPr lang="en-AU" sz="1600" b="1" u="none" strike="noStrike" dirty="0">
                          <a:effectLst/>
                        </a:rPr>
                        <a:t>General Health Service Use</a:t>
                      </a:r>
                      <a:endParaRPr lang="en-AU"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158(94.6%)</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96(90.6%)</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a:effectLst/>
                        </a:rPr>
                        <a:t>71 (85.5%)</a:t>
                      </a:r>
                      <a:endParaRPr lang="en-AU"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14(93.3%)</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a:effectLst/>
                        </a:rPr>
                        <a:t>14(87.5%)</a:t>
                      </a:r>
                      <a:endParaRPr lang="en-AU"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77409150"/>
                  </a:ext>
                </a:extLst>
              </a:tr>
              <a:tr h="463352">
                <a:tc>
                  <a:txBody>
                    <a:bodyPr/>
                    <a:lstStyle/>
                    <a:p>
                      <a:pPr algn="l" fontAlgn="b"/>
                      <a:r>
                        <a:rPr lang="en-AU" sz="1600" b="1" u="none" strike="noStrike" dirty="0">
                          <a:effectLst/>
                        </a:rPr>
                        <a:t>Aboriginal Health Service Use</a:t>
                      </a:r>
                      <a:endParaRPr lang="en-AU"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94 (55.6%)</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48(44.4%)</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48(55.8%)</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5(29.4%)</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7(43.8%)</a:t>
                      </a:r>
                      <a:endParaRPr lang="en-AU"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9507312"/>
                  </a:ext>
                </a:extLst>
              </a:tr>
              <a:tr h="463352">
                <a:tc>
                  <a:txBody>
                    <a:bodyPr/>
                    <a:lstStyle/>
                    <a:p>
                      <a:pPr algn="l" fontAlgn="b"/>
                      <a:r>
                        <a:rPr lang="en-AU" sz="1600" b="1" u="none" strike="noStrike" dirty="0">
                          <a:effectLst/>
                        </a:rPr>
                        <a:t>LGBTQA+ Health Service Use</a:t>
                      </a:r>
                      <a:endParaRPr lang="en-AU"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43(24.6%)</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30(27.5%)</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19(22.1%)</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4(23.5%)</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1 (6.3%)</a:t>
                      </a:r>
                      <a:endParaRPr lang="en-AU"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5590059"/>
                  </a:ext>
                </a:extLst>
              </a:tr>
              <a:tr h="463352">
                <a:tc>
                  <a:txBody>
                    <a:bodyPr/>
                    <a:lstStyle/>
                    <a:p>
                      <a:pPr algn="l" fontAlgn="b"/>
                      <a:r>
                        <a:rPr lang="en-AU" sz="1600" b="1" u="none" strike="noStrike" dirty="0">
                          <a:effectLst/>
                        </a:rPr>
                        <a:t>Online information &amp; support</a:t>
                      </a:r>
                      <a:endParaRPr lang="en-AU"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a:effectLst/>
                        </a:rPr>
                        <a:t>88(55.7%)</a:t>
                      </a:r>
                      <a:endParaRPr lang="en-AU"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a:effectLst/>
                        </a:rPr>
                        <a:t>46(45.5%)</a:t>
                      </a:r>
                      <a:endParaRPr lang="en-AU"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36(45.6%)</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12(80%)</a:t>
                      </a:r>
                      <a:endParaRPr lang="en-AU"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600" u="none" strike="noStrike" dirty="0">
                          <a:effectLst/>
                        </a:rPr>
                        <a:t>6 (42.9%)</a:t>
                      </a:r>
                      <a:endParaRPr lang="en-AU"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19682139"/>
                  </a:ext>
                </a:extLst>
              </a:tr>
            </a:tbl>
          </a:graphicData>
        </a:graphic>
      </p:graphicFrame>
      <p:sp>
        <p:nvSpPr>
          <p:cNvPr id="5" name="TextBox 4">
            <a:extLst>
              <a:ext uri="{FF2B5EF4-FFF2-40B4-BE49-F238E27FC236}">
                <a16:creationId xmlns:a16="http://schemas.microsoft.com/office/drawing/2014/main" id="{97780C42-A0C4-4846-BE3D-F8D5A53BA18B}"/>
              </a:ext>
            </a:extLst>
          </p:cNvPr>
          <p:cNvSpPr txBox="1"/>
          <p:nvPr/>
        </p:nvSpPr>
        <p:spPr>
          <a:xfrm>
            <a:off x="838195" y="4745460"/>
            <a:ext cx="10972801" cy="1384995"/>
          </a:xfrm>
          <a:prstGeom prst="rect">
            <a:avLst/>
          </a:prstGeom>
          <a:noFill/>
        </p:spPr>
        <p:txBody>
          <a:bodyPr wrap="square" rtlCol="0">
            <a:spAutoFit/>
          </a:bodyPr>
          <a:lstStyle/>
          <a:p>
            <a:r>
              <a:rPr lang="en-AU" sz="1400" dirty="0"/>
              <a:t>n = 'yes' responses (% of valid responses)</a:t>
            </a:r>
          </a:p>
          <a:p>
            <a:endParaRPr lang="en-AU" sz="1400" dirty="0"/>
          </a:p>
          <a:p>
            <a:pPr marL="285750" indent="-285750">
              <a:buFont typeface="Arial" panose="020B0604020202020204" pitchFamily="34" charset="0"/>
              <a:buChar char="•"/>
            </a:pPr>
            <a:r>
              <a:rPr lang="en-AU" sz="1400" dirty="0"/>
              <a:t>Use of General Health Services did not differ substantially across regions, but was lowers in </a:t>
            </a:r>
            <a:r>
              <a:rPr lang="en-AU" sz="1400" b="1" dirty="0"/>
              <a:t>Outer Regional </a:t>
            </a:r>
            <a:r>
              <a:rPr lang="en-AU" sz="1400" dirty="0"/>
              <a:t>areas</a:t>
            </a:r>
          </a:p>
          <a:p>
            <a:pPr marL="285750" indent="-285750">
              <a:buFont typeface="Arial" panose="020B0604020202020204" pitchFamily="34" charset="0"/>
              <a:buChar char="•"/>
            </a:pPr>
            <a:r>
              <a:rPr lang="en-AU" sz="1400" dirty="0"/>
              <a:t>Lowest use of Aboriginal Health Service was in </a:t>
            </a:r>
            <a:r>
              <a:rPr lang="en-AU" sz="1400" b="1" dirty="0"/>
              <a:t>Remote </a:t>
            </a:r>
            <a:r>
              <a:rPr lang="en-AU" sz="1400" dirty="0"/>
              <a:t>regions</a:t>
            </a:r>
          </a:p>
          <a:p>
            <a:pPr marL="285750" indent="-285750">
              <a:buFont typeface="Arial" panose="020B0604020202020204" pitchFamily="34" charset="0"/>
              <a:buChar char="•"/>
            </a:pPr>
            <a:r>
              <a:rPr lang="en-AU" sz="1400" dirty="0"/>
              <a:t>Lowest use of LGBTQA+ Health Service was in </a:t>
            </a:r>
            <a:r>
              <a:rPr lang="en-AU" sz="1400" b="1" dirty="0"/>
              <a:t>Very Remote </a:t>
            </a:r>
            <a:r>
              <a:rPr lang="en-AU" sz="1400" dirty="0"/>
              <a:t>regions</a:t>
            </a:r>
          </a:p>
          <a:p>
            <a:pPr marL="285750" indent="-285750">
              <a:buFont typeface="Arial" panose="020B0604020202020204" pitchFamily="34" charset="0"/>
              <a:buChar char="•"/>
            </a:pPr>
            <a:r>
              <a:rPr lang="en-AU" sz="1400" dirty="0"/>
              <a:t>Highest use of online information and support was in </a:t>
            </a:r>
            <a:r>
              <a:rPr lang="en-AU" sz="1400" b="1" dirty="0"/>
              <a:t>Remote </a:t>
            </a:r>
            <a:r>
              <a:rPr lang="en-AU" sz="1400" dirty="0"/>
              <a:t>regions </a:t>
            </a:r>
          </a:p>
        </p:txBody>
      </p:sp>
      <p:sp>
        <p:nvSpPr>
          <p:cNvPr id="6" name="TextBox 5">
            <a:extLst>
              <a:ext uri="{FF2B5EF4-FFF2-40B4-BE49-F238E27FC236}">
                <a16:creationId xmlns:a16="http://schemas.microsoft.com/office/drawing/2014/main" id="{C430AA0F-BEDB-46CC-AF8F-47FC4CD4CF14}"/>
              </a:ext>
            </a:extLst>
          </p:cNvPr>
          <p:cNvSpPr txBox="1"/>
          <p:nvPr/>
        </p:nvSpPr>
        <p:spPr>
          <a:xfrm>
            <a:off x="4483709" y="2292543"/>
            <a:ext cx="8605838" cy="307777"/>
          </a:xfrm>
          <a:prstGeom prst="rect">
            <a:avLst/>
          </a:prstGeom>
          <a:noFill/>
        </p:spPr>
        <p:txBody>
          <a:bodyPr wrap="square" rtlCol="0">
            <a:spAutoFit/>
          </a:bodyPr>
          <a:lstStyle/>
          <a:p>
            <a:r>
              <a:rPr lang="en-AU" sz="1400" b="1" dirty="0"/>
              <a:t>Metro</a:t>
            </a:r>
            <a:r>
              <a:rPr lang="en-AU" sz="1400" dirty="0"/>
              <a:t> 	      </a:t>
            </a:r>
            <a:r>
              <a:rPr lang="en-AU" sz="1400" b="1" dirty="0"/>
              <a:t>Inner Regional</a:t>
            </a:r>
            <a:r>
              <a:rPr lang="en-AU" sz="1400" dirty="0"/>
              <a:t> 	  </a:t>
            </a:r>
            <a:r>
              <a:rPr lang="en-AU" sz="1400" b="1" dirty="0"/>
              <a:t>Outer regional	</a:t>
            </a:r>
            <a:r>
              <a:rPr lang="en-AU" sz="1400" dirty="0"/>
              <a:t> </a:t>
            </a:r>
            <a:r>
              <a:rPr lang="en-AU" sz="1400" b="1" dirty="0"/>
              <a:t>Remote</a:t>
            </a:r>
            <a:r>
              <a:rPr lang="en-AU" sz="1400" dirty="0"/>
              <a:t> 	    </a:t>
            </a:r>
            <a:r>
              <a:rPr lang="en-AU" sz="1400" b="1" dirty="0"/>
              <a:t>Very remote </a:t>
            </a:r>
            <a:endParaRPr lang="en-AU" sz="1400" dirty="0"/>
          </a:p>
        </p:txBody>
      </p:sp>
      <p:sp>
        <p:nvSpPr>
          <p:cNvPr id="3" name="Rectangle 2">
            <a:extLst>
              <a:ext uri="{FF2B5EF4-FFF2-40B4-BE49-F238E27FC236}">
                <a16:creationId xmlns:a16="http://schemas.microsoft.com/office/drawing/2014/main" id="{430B5763-377D-7E0D-30DB-26DF33C4BE29}"/>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screenshot of a computer&#10;&#10;Description automatically generated with medium confidence">
            <a:extLst>
              <a:ext uri="{FF2B5EF4-FFF2-40B4-BE49-F238E27FC236}">
                <a16:creationId xmlns:a16="http://schemas.microsoft.com/office/drawing/2014/main" id="{58A4D60B-84D5-782F-036D-D8F46AAD6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8" name="TextBox 7">
            <a:extLst>
              <a:ext uri="{FF2B5EF4-FFF2-40B4-BE49-F238E27FC236}">
                <a16:creationId xmlns:a16="http://schemas.microsoft.com/office/drawing/2014/main" id="{362AC5C7-D78C-ED69-60BD-133C83B25735}"/>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Tree>
    <p:extLst>
      <p:ext uri="{BB962C8B-B14F-4D97-AF65-F5344CB8AC3E}">
        <p14:creationId xmlns:p14="http://schemas.microsoft.com/office/powerpoint/2010/main" val="186598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15B3-44AC-49F7-8D4B-097748E1ACC4}"/>
              </a:ext>
            </a:extLst>
          </p:cNvPr>
          <p:cNvSpPr>
            <a:spLocks noGrp="1"/>
          </p:cNvSpPr>
          <p:nvPr>
            <p:ph type="title"/>
          </p:nvPr>
        </p:nvSpPr>
        <p:spPr>
          <a:xfrm>
            <a:off x="743207" y="1766270"/>
            <a:ext cx="10515600" cy="615650"/>
          </a:xfrm>
        </p:spPr>
        <p:txBody>
          <a:bodyPr>
            <a:normAutofit/>
          </a:bodyPr>
          <a:lstStyle/>
          <a:p>
            <a:r>
              <a:rPr lang="en-AU" sz="2800" dirty="0"/>
              <a:t>Aboriginal Health Service use by state/territory: </a:t>
            </a:r>
          </a:p>
        </p:txBody>
      </p:sp>
      <p:graphicFrame>
        <p:nvGraphicFramePr>
          <p:cNvPr id="4" name="Chart 3">
            <a:extLst>
              <a:ext uri="{FF2B5EF4-FFF2-40B4-BE49-F238E27FC236}">
                <a16:creationId xmlns:a16="http://schemas.microsoft.com/office/drawing/2014/main" id="{3A937E01-B9C8-4DA6-BDF8-125DBB8759EC}"/>
              </a:ext>
            </a:extLst>
          </p:cNvPr>
          <p:cNvGraphicFramePr>
            <a:graphicFrameLocks/>
          </p:cNvGraphicFramePr>
          <p:nvPr>
            <p:extLst>
              <p:ext uri="{D42A27DB-BD31-4B8C-83A1-F6EECF244321}">
                <p14:modId xmlns:p14="http://schemas.microsoft.com/office/powerpoint/2010/main" val="2248929628"/>
              </p:ext>
            </p:extLst>
          </p:nvPr>
        </p:nvGraphicFramePr>
        <p:xfrm>
          <a:off x="2495550" y="2465172"/>
          <a:ext cx="7200900" cy="420052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284C395-AFF9-2EFF-0AE5-E84E2E8E49E6}"/>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15E240E0-2F2F-E37C-FBA1-B6231CBB1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2CC3AE66-B846-5C45-925C-63ACE3640CCA}"/>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Tree>
    <p:extLst>
      <p:ext uri="{BB962C8B-B14F-4D97-AF65-F5344CB8AC3E}">
        <p14:creationId xmlns:p14="http://schemas.microsoft.com/office/powerpoint/2010/main" val="1948938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15B3-44AC-49F7-8D4B-097748E1ACC4}"/>
              </a:ext>
            </a:extLst>
          </p:cNvPr>
          <p:cNvSpPr>
            <a:spLocks noGrp="1"/>
          </p:cNvSpPr>
          <p:nvPr>
            <p:ph type="title"/>
          </p:nvPr>
        </p:nvSpPr>
        <p:spPr>
          <a:xfrm>
            <a:off x="940915" y="1700226"/>
            <a:ext cx="10515600" cy="628007"/>
          </a:xfrm>
        </p:spPr>
        <p:txBody>
          <a:bodyPr>
            <a:normAutofit/>
          </a:bodyPr>
          <a:lstStyle/>
          <a:p>
            <a:r>
              <a:rPr lang="en-AU" sz="2800" dirty="0"/>
              <a:t>LGBTQA+ Health Service use by state/territory: </a:t>
            </a:r>
          </a:p>
        </p:txBody>
      </p:sp>
      <p:graphicFrame>
        <p:nvGraphicFramePr>
          <p:cNvPr id="5" name="Chart 4">
            <a:extLst>
              <a:ext uri="{FF2B5EF4-FFF2-40B4-BE49-F238E27FC236}">
                <a16:creationId xmlns:a16="http://schemas.microsoft.com/office/drawing/2014/main" id="{CD01FBCB-3572-4A49-AAF3-603FD5F01A4E}"/>
              </a:ext>
            </a:extLst>
          </p:cNvPr>
          <p:cNvGraphicFramePr>
            <a:graphicFrameLocks/>
          </p:cNvGraphicFramePr>
          <p:nvPr>
            <p:extLst>
              <p:ext uri="{D42A27DB-BD31-4B8C-83A1-F6EECF244321}">
                <p14:modId xmlns:p14="http://schemas.microsoft.com/office/powerpoint/2010/main" val="1087945187"/>
              </p:ext>
            </p:extLst>
          </p:nvPr>
        </p:nvGraphicFramePr>
        <p:xfrm>
          <a:off x="1688307" y="2449511"/>
          <a:ext cx="8815386" cy="404336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E64D044-B6D9-92F9-2BD2-1CE9CFD184AF}"/>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a computer&#10;&#10;Description automatically generated with medium confidence">
            <a:extLst>
              <a:ext uri="{FF2B5EF4-FFF2-40B4-BE49-F238E27FC236}">
                <a16:creationId xmlns:a16="http://schemas.microsoft.com/office/drawing/2014/main" id="{F2A025BB-7DC5-12F2-FF02-1B888C578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7D8E5F6E-E0E0-B763-684B-A0338EE46233}"/>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Tree>
    <p:extLst>
      <p:ext uri="{BB962C8B-B14F-4D97-AF65-F5344CB8AC3E}">
        <p14:creationId xmlns:p14="http://schemas.microsoft.com/office/powerpoint/2010/main" val="370234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15B3-44AC-49F7-8D4B-097748E1ACC4}"/>
              </a:ext>
            </a:extLst>
          </p:cNvPr>
          <p:cNvSpPr>
            <a:spLocks noGrp="1"/>
          </p:cNvSpPr>
          <p:nvPr>
            <p:ph type="title"/>
          </p:nvPr>
        </p:nvSpPr>
        <p:spPr>
          <a:xfrm>
            <a:off x="838195" y="1697467"/>
            <a:ext cx="10515600" cy="586345"/>
          </a:xfrm>
        </p:spPr>
        <p:txBody>
          <a:bodyPr>
            <a:normAutofit/>
          </a:bodyPr>
          <a:lstStyle/>
          <a:p>
            <a:r>
              <a:rPr lang="en-AU" sz="2800" dirty="0"/>
              <a:t>General Health Service use by state/territory: </a:t>
            </a:r>
          </a:p>
        </p:txBody>
      </p:sp>
      <p:graphicFrame>
        <p:nvGraphicFramePr>
          <p:cNvPr id="8" name="Chart 7">
            <a:extLst>
              <a:ext uri="{FF2B5EF4-FFF2-40B4-BE49-F238E27FC236}">
                <a16:creationId xmlns:a16="http://schemas.microsoft.com/office/drawing/2014/main" id="{6987B190-01CB-4C5C-88CA-0CC6438101BE}"/>
              </a:ext>
            </a:extLst>
          </p:cNvPr>
          <p:cNvGraphicFramePr>
            <a:graphicFrameLocks/>
          </p:cNvGraphicFramePr>
          <p:nvPr>
            <p:extLst>
              <p:ext uri="{D42A27DB-BD31-4B8C-83A1-F6EECF244321}">
                <p14:modId xmlns:p14="http://schemas.microsoft.com/office/powerpoint/2010/main" val="4223638680"/>
              </p:ext>
            </p:extLst>
          </p:nvPr>
        </p:nvGraphicFramePr>
        <p:xfrm>
          <a:off x="2812251" y="2161989"/>
          <a:ext cx="6567487" cy="452137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AF511A8-6219-545C-7DFC-AD7AE3F51C9E}"/>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a computer&#10;&#10;Description automatically generated with medium confidence">
            <a:extLst>
              <a:ext uri="{FF2B5EF4-FFF2-40B4-BE49-F238E27FC236}">
                <a16:creationId xmlns:a16="http://schemas.microsoft.com/office/drawing/2014/main" id="{CE47486D-2255-871A-E157-A31D48FC3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5" name="TextBox 4">
            <a:extLst>
              <a:ext uri="{FF2B5EF4-FFF2-40B4-BE49-F238E27FC236}">
                <a16:creationId xmlns:a16="http://schemas.microsoft.com/office/drawing/2014/main" id="{A3090BC1-80BE-CC41-76C5-F90C0DED4B67}"/>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Tree>
    <p:extLst>
      <p:ext uri="{BB962C8B-B14F-4D97-AF65-F5344CB8AC3E}">
        <p14:creationId xmlns:p14="http://schemas.microsoft.com/office/powerpoint/2010/main" val="3130874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4753590" y="1117283"/>
            <a:ext cx="2684811" cy="461665"/>
          </a:xfrm>
          <a:prstGeom prst="rect">
            <a:avLst/>
          </a:prstGeom>
          <a:noFill/>
        </p:spPr>
        <p:txBody>
          <a:bodyPr wrap="square" rtlCol="0">
            <a:spAutoFit/>
          </a:bodyPr>
          <a:lstStyle/>
          <a:p>
            <a:pPr algn="ctr"/>
            <a:r>
              <a:rPr lang="en-AU" sz="2400" dirty="0"/>
              <a:t>Online Service Use</a:t>
            </a:r>
          </a:p>
        </p:txBody>
      </p:sp>
      <p:graphicFrame>
        <p:nvGraphicFramePr>
          <p:cNvPr id="2" name="Chart 1">
            <a:extLst>
              <a:ext uri="{FF2B5EF4-FFF2-40B4-BE49-F238E27FC236}">
                <a16:creationId xmlns:a16="http://schemas.microsoft.com/office/drawing/2014/main" id="{ED3CB5A2-1FF9-3405-D8BC-F86FC6CBACD1}"/>
              </a:ext>
            </a:extLst>
          </p:cNvPr>
          <p:cNvGraphicFramePr>
            <a:graphicFrameLocks/>
          </p:cNvGraphicFramePr>
          <p:nvPr>
            <p:extLst>
              <p:ext uri="{D42A27DB-BD31-4B8C-83A1-F6EECF244321}">
                <p14:modId xmlns:p14="http://schemas.microsoft.com/office/powerpoint/2010/main" val="1486590421"/>
              </p:ext>
            </p:extLst>
          </p:nvPr>
        </p:nvGraphicFramePr>
        <p:xfrm>
          <a:off x="1088571" y="1817913"/>
          <a:ext cx="3979247" cy="43978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4D75433-09F5-B426-DF57-4C3C50E8773A}"/>
              </a:ext>
            </a:extLst>
          </p:cNvPr>
          <p:cNvSpPr txBox="1"/>
          <p:nvPr/>
        </p:nvSpPr>
        <p:spPr>
          <a:xfrm>
            <a:off x="5867400" y="1867995"/>
            <a:ext cx="5508171" cy="3950184"/>
          </a:xfrm>
          <a:prstGeom prst="rect">
            <a:avLst/>
          </a:prstGeom>
          <a:noFill/>
        </p:spPr>
        <p:txBody>
          <a:bodyPr wrap="square">
            <a:spAutoFit/>
          </a:bodyPr>
          <a:lstStyle/>
          <a:p>
            <a:pPr lvl="0">
              <a:lnSpc>
                <a:spcPct val="107000"/>
              </a:lnSpc>
            </a:pPr>
            <a:r>
              <a:rPr lang="en-AU" sz="1400" b="1" dirty="0">
                <a:effectLst/>
                <a:latin typeface="Calibri" panose="020F0502020204030204" pitchFamily="34" charset="0"/>
                <a:ea typeface="Calibri" panose="020F0502020204030204" pitchFamily="34" charset="0"/>
                <a:cs typeface="Cordia New" panose="020B0304020202020204" pitchFamily="34" charset="-34"/>
              </a:rPr>
              <a:t>What supports were young people accessing online?</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Resources </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Service websites</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Social media</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Telehealth or online care </a:t>
            </a:r>
          </a:p>
          <a:p>
            <a:pPr marL="342900" lvl="0" indent="-342900">
              <a:lnSpc>
                <a:spcPct val="107000"/>
              </a:lnSpc>
              <a:spcAft>
                <a:spcPts val="800"/>
              </a:spcAft>
              <a:buFont typeface="Symbol" panose="05050102010706020507" pitchFamily="18" charset="2"/>
              <a:buChar char=""/>
            </a:pPr>
            <a:r>
              <a:rPr lang="en-AU" sz="1400" dirty="0" err="1">
                <a:effectLst/>
                <a:latin typeface="Calibri" panose="020F0502020204030204" pitchFamily="34" charset="0"/>
                <a:ea typeface="Calibri" panose="020F0502020204030204" pitchFamily="34" charset="0"/>
                <a:cs typeface="Cordia New" panose="020B0304020202020204" pitchFamily="34" charset="-34"/>
              </a:rPr>
              <a:t>Youtube</a:t>
            </a:r>
            <a:r>
              <a:rPr lang="en-AU" sz="1400" dirty="0">
                <a:effectLst/>
                <a:latin typeface="Calibri" panose="020F0502020204030204" pitchFamily="34" charset="0"/>
                <a:ea typeface="Calibri" panose="020F0502020204030204" pitchFamily="34" charset="0"/>
                <a:cs typeface="Cordia New" panose="020B0304020202020204" pitchFamily="34" charset="-34"/>
              </a:rPr>
              <a:t> </a:t>
            </a:r>
            <a:endParaRPr lang="en-AU" sz="1400" b="1" dirty="0">
              <a:effectLst/>
              <a:latin typeface="Calibri" panose="020F0502020204030204" pitchFamily="34" charset="0"/>
              <a:ea typeface="Calibri" panose="020F0502020204030204" pitchFamily="34" charset="0"/>
              <a:cs typeface="Cordia New" panose="020B0304020202020204" pitchFamily="34" charset="-34"/>
            </a:endParaRPr>
          </a:p>
          <a:p>
            <a:pPr lvl="0">
              <a:lnSpc>
                <a:spcPct val="107000"/>
              </a:lnSpc>
            </a:pPr>
            <a:r>
              <a:rPr lang="en-AU" sz="1400" b="1" dirty="0">
                <a:effectLst/>
                <a:latin typeface="Calibri" panose="020F0502020204030204" pitchFamily="34" charset="0"/>
                <a:ea typeface="Calibri" panose="020F0502020204030204" pitchFamily="34" charset="0"/>
                <a:cs typeface="Cordia New" panose="020B0304020202020204" pitchFamily="34" charset="-34"/>
              </a:rPr>
              <a:t>What were young people using online supports for?</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Feeling strong and seen</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Friends and community</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Information, education and research</a:t>
            </a:r>
          </a:p>
          <a:p>
            <a:pPr marL="342900" lvl="0" indent="-342900">
              <a:lnSpc>
                <a:spcPct val="107000"/>
              </a:lnSpc>
              <a:spcAft>
                <a:spcPts val="800"/>
              </a:spcAft>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Kindness and support</a:t>
            </a:r>
            <a:endParaRPr lang="en-AU" sz="1400" b="1" dirty="0">
              <a:latin typeface="Calibri" panose="020F0502020204030204" pitchFamily="34" charset="0"/>
              <a:ea typeface="Calibri" panose="020F0502020204030204" pitchFamily="34" charset="0"/>
              <a:cs typeface="Cordia New" panose="020B0304020202020204" pitchFamily="34" charset="-34"/>
            </a:endParaRPr>
          </a:p>
          <a:p>
            <a:pPr lvl="0">
              <a:lnSpc>
                <a:spcPct val="107000"/>
              </a:lnSpc>
              <a:spcAft>
                <a:spcPts val="800"/>
              </a:spcAft>
            </a:pPr>
            <a:r>
              <a:rPr lang="en-AU" sz="1400" b="1" dirty="0">
                <a:latin typeface="Calibri" panose="020F0502020204030204" pitchFamily="34" charset="0"/>
                <a:ea typeface="Calibri" panose="020F0502020204030204" pitchFamily="34" charset="0"/>
                <a:cs typeface="Cordia New" panose="020B0304020202020204" pitchFamily="34" charset="-34"/>
              </a:rPr>
              <a:t>What were the problems?</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Unreliable information</a:t>
            </a:r>
          </a:p>
          <a:p>
            <a:pPr marL="342900" lvl="0" indent="-342900">
              <a:lnSpc>
                <a:spcPct val="107000"/>
              </a:lnSpc>
              <a:spcAft>
                <a:spcPts val="800"/>
              </a:spcAft>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Other problems</a:t>
            </a:r>
          </a:p>
          <a:p>
            <a:pPr lvl="0">
              <a:lnSpc>
                <a:spcPct val="107000"/>
              </a:lnSpc>
              <a:spcAft>
                <a:spcPts val="800"/>
              </a:spcAft>
            </a:pP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09883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743BD-C3C7-2B91-7B0A-CCBC42CBED7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02740D29-0DCB-F8A0-5525-655DE858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DC61700A-E60A-54B3-DB0D-EBC6A6341685}"/>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
        <p:nvSpPr>
          <p:cNvPr id="7" name="TextBox 6">
            <a:extLst>
              <a:ext uri="{FF2B5EF4-FFF2-40B4-BE49-F238E27FC236}">
                <a16:creationId xmlns:a16="http://schemas.microsoft.com/office/drawing/2014/main" id="{24D75433-09F5-B426-DF57-4C3C50E8773A}"/>
              </a:ext>
            </a:extLst>
          </p:cNvPr>
          <p:cNvSpPr txBox="1"/>
          <p:nvPr/>
        </p:nvSpPr>
        <p:spPr>
          <a:xfrm>
            <a:off x="3792648" y="1975969"/>
            <a:ext cx="4606694" cy="3931910"/>
          </a:xfrm>
          <a:prstGeom prst="rect">
            <a:avLst/>
          </a:prstGeom>
          <a:noFill/>
        </p:spPr>
        <p:txBody>
          <a:bodyPr wrap="square">
            <a:spAutoFit/>
          </a:bodyPr>
          <a:lstStyle/>
          <a:p>
            <a:pPr lvl="0">
              <a:lnSpc>
                <a:spcPct val="107000"/>
              </a:lnSpc>
            </a:pPr>
            <a:r>
              <a:rPr lang="en-US" b="1" dirty="0">
                <a:effectLst/>
                <a:latin typeface="Calibri" panose="020F0502020204030204" pitchFamily="34" charset="0"/>
                <a:ea typeface="Calibri" panose="020F0502020204030204" pitchFamily="34" charset="0"/>
                <a:cs typeface="Cordia New" panose="020B0304020202020204" pitchFamily="34" charset="-34"/>
              </a:rPr>
              <a:t>If you want to, tell us how health workers can do better for Aboriginal and Torres Strait Islander LGBTQA+ people?</a:t>
            </a:r>
          </a:p>
          <a:p>
            <a:pPr lvl="0">
              <a:lnSpc>
                <a:spcPct val="107000"/>
              </a:lnSpc>
            </a:pPr>
            <a:endParaRPr lang="en-US" b="1" dirty="0">
              <a:effectLst/>
              <a:latin typeface="Calibri" panose="020F0502020204030204" pitchFamily="34" charset="0"/>
              <a:ea typeface="Calibri" panose="020F0502020204030204" pitchFamily="34" charset="0"/>
              <a:cs typeface="Cordia New" panose="020B0304020202020204" pitchFamily="34" charset="-34"/>
            </a:endParaRP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Ask pronouns</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Don’t assume heterosexual/cisgender/white</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Diverse staff</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Education and training</a:t>
            </a:r>
          </a:p>
          <a:p>
            <a:pPr marL="285750" lvl="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ordia New" panose="020B0304020202020204" pitchFamily="34" charset="-34"/>
              </a:rPr>
              <a:t>T</a:t>
            </a:r>
            <a:r>
              <a:rPr lang="en-US" dirty="0">
                <a:effectLst/>
                <a:latin typeface="Calibri" panose="020F0502020204030204" pitchFamily="34" charset="0"/>
                <a:ea typeface="Calibri" panose="020F0502020204030204" pitchFamily="34" charset="0"/>
                <a:cs typeface="Cordia New" panose="020B0304020202020204" pitchFamily="34" charset="-34"/>
              </a:rPr>
              <a:t>reated with respect </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Visibility </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Resources for Aboriginal LGBTQA+ mob</a:t>
            </a:r>
          </a:p>
          <a:p>
            <a:pPr marL="285750" lvl="0"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ordia New" panose="020B0304020202020204" pitchFamily="34" charset="-34"/>
              </a:rPr>
              <a:t>Be less clinical</a:t>
            </a:r>
          </a:p>
          <a:p>
            <a:pPr lvl="0">
              <a:lnSpc>
                <a:spcPct val="107000"/>
              </a:lnSpc>
              <a:spcAft>
                <a:spcPts val="800"/>
              </a:spcAft>
            </a:pPr>
            <a:endParaRPr lang="en-AU"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481085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CA0C-D17A-28EA-7659-81D7CB09113A}"/>
              </a:ext>
            </a:extLst>
          </p:cNvPr>
          <p:cNvSpPr>
            <a:spLocks noGrp="1"/>
          </p:cNvSpPr>
          <p:nvPr>
            <p:ph type="title"/>
          </p:nvPr>
        </p:nvSpPr>
        <p:spPr>
          <a:xfrm>
            <a:off x="838195" y="1864512"/>
            <a:ext cx="10515600" cy="738231"/>
          </a:xfrm>
        </p:spPr>
        <p:txBody>
          <a:bodyPr>
            <a:normAutofit/>
          </a:bodyPr>
          <a:lstStyle/>
          <a:p>
            <a:r>
              <a:rPr lang="en-AU" sz="2800" dirty="0"/>
              <a:t>Summary:</a:t>
            </a:r>
          </a:p>
        </p:txBody>
      </p:sp>
      <p:sp>
        <p:nvSpPr>
          <p:cNvPr id="3" name="Content Placeholder 2">
            <a:extLst>
              <a:ext uri="{FF2B5EF4-FFF2-40B4-BE49-F238E27FC236}">
                <a16:creationId xmlns:a16="http://schemas.microsoft.com/office/drawing/2014/main" id="{71BFCCF3-A119-1ED4-6445-3A6E7431035C}"/>
              </a:ext>
            </a:extLst>
          </p:cNvPr>
          <p:cNvSpPr>
            <a:spLocks noGrp="1"/>
          </p:cNvSpPr>
          <p:nvPr>
            <p:ph idx="1"/>
          </p:nvPr>
        </p:nvSpPr>
        <p:spPr>
          <a:xfrm>
            <a:off x="838195" y="2710137"/>
            <a:ext cx="10515600" cy="3030580"/>
          </a:xfrm>
        </p:spPr>
        <p:txBody>
          <a:bodyPr>
            <a:normAutofit/>
          </a:bodyPr>
          <a:lstStyle/>
          <a:p>
            <a:r>
              <a:rPr lang="en-AU" sz="1800" dirty="0"/>
              <a:t>High use of general health services, but high preference for going to LGBTQA+ or Aboriginal Health Services as well </a:t>
            </a:r>
          </a:p>
          <a:p>
            <a:r>
              <a:rPr lang="en-AU" sz="1800" dirty="0"/>
              <a:t>Similar levels of positive and negative experiences in </a:t>
            </a:r>
            <a:r>
              <a:rPr lang="en-AU" sz="1800" i="1" dirty="0"/>
              <a:t>all </a:t>
            </a:r>
            <a:r>
              <a:rPr lang="en-AU" sz="1800" dirty="0"/>
              <a:t>service types, room to grow and improve in each particularly around knowledge of young peoples’ needs</a:t>
            </a:r>
          </a:p>
          <a:p>
            <a:r>
              <a:rPr lang="en-AU" sz="1800" dirty="0"/>
              <a:t>Experiences of racism in LGBTQA+ Services, fewer participants reported homophobic or transphobic discrimination in Aboriginal Health Services</a:t>
            </a:r>
          </a:p>
          <a:p>
            <a:r>
              <a:rPr lang="en-AU" sz="1800" dirty="0"/>
              <a:t>Participants reported experiences of ignorance or invisibility in General Health Services</a:t>
            </a:r>
          </a:p>
          <a:p>
            <a:r>
              <a:rPr lang="en-AU" sz="1800" dirty="0"/>
              <a:t>Generally not large differences in service use across regions and states </a:t>
            </a:r>
          </a:p>
          <a:p>
            <a:r>
              <a:rPr lang="en-AU" sz="1800" dirty="0"/>
              <a:t>Some differences in experiences based on age and gender diversity</a:t>
            </a:r>
          </a:p>
        </p:txBody>
      </p:sp>
      <p:sp>
        <p:nvSpPr>
          <p:cNvPr id="4" name="Rectangle 3">
            <a:extLst>
              <a:ext uri="{FF2B5EF4-FFF2-40B4-BE49-F238E27FC236}">
                <a16:creationId xmlns:a16="http://schemas.microsoft.com/office/drawing/2014/main" id="{3C555844-61AB-9C75-BAF5-2C0A00B6B34D}"/>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1B68CD38-23FD-F6B4-497B-6ADDDF3BB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6" name="TextBox 5">
            <a:extLst>
              <a:ext uri="{FF2B5EF4-FFF2-40B4-BE49-F238E27FC236}">
                <a16:creationId xmlns:a16="http://schemas.microsoft.com/office/drawing/2014/main" id="{20D39B52-6A30-4277-F3AF-9C395EDCA068}"/>
              </a:ext>
            </a:extLst>
          </p:cNvPr>
          <p:cNvSpPr txBox="1"/>
          <p:nvPr/>
        </p:nvSpPr>
        <p:spPr>
          <a:xfrm>
            <a:off x="4753590" y="1117283"/>
            <a:ext cx="2684811" cy="461665"/>
          </a:xfrm>
          <a:prstGeom prst="rect">
            <a:avLst/>
          </a:prstGeom>
          <a:noFill/>
        </p:spPr>
        <p:txBody>
          <a:bodyPr wrap="square" rtlCol="0">
            <a:spAutoFit/>
          </a:bodyPr>
          <a:lstStyle/>
          <a:p>
            <a:pPr algn="ctr"/>
            <a:r>
              <a:rPr lang="en-AU" sz="2400" dirty="0"/>
              <a:t>Service Use</a:t>
            </a:r>
          </a:p>
        </p:txBody>
      </p:sp>
    </p:spTree>
    <p:extLst>
      <p:ext uri="{BB962C8B-B14F-4D97-AF65-F5344CB8AC3E}">
        <p14:creationId xmlns:p14="http://schemas.microsoft.com/office/powerpoint/2010/main" val="139190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7BF-395F-4F4B-AB1C-8273891CC085}"/>
              </a:ext>
            </a:extLst>
          </p:cNvPr>
          <p:cNvSpPr>
            <a:spLocks noGrp="1"/>
          </p:cNvSpPr>
          <p:nvPr>
            <p:ph type="title"/>
          </p:nvPr>
        </p:nvSpPr>
        <p:spPr/>
        <p:txBody>
          <a:bodyPr/>
          <a:lstStyle/>
          <a:p>
            <a:r>
              <a:rPr lang="en-AU" b="1" dirty="0"/>
              <a:t>Forum Objectives </a:t>
            </a:r>
          </a:p>
        </p:txBody>
      </p:sp>
      <p:sp>
        <p:nvSpPr>
          <p:cNvPr id="3" name="Content Placeholder 2">
            <a:extLst>
              <a:ext uri="{FF2B5EF4-FFF2-40B4-BE49-F238E27FC236}">
                <a16:creationId xmlns:a16="http://schemas.microsoft.com/office/drawing/2014/main" id="{3005DF53-E101-4D7D-82DF-AD0DC174F569}"/>
              </a:ext>
            </a:extLst>
          </p:cNvPr>
          <p:cNvSpPr>
            <a:spLocks noGrp="1"/>
          </p:cNvSpPr>
          <p:nvPr>
            <p:ph idx="1"/>
          </p:nvPr>
        </p:nvSpPr>
        <p:spPr>
          <a:xfrm>
            <a:off x="838200" y="1690688"/>
            <a:ext cx="10515600" cy="4351338"/>
          </a:xfrm>
        </p:spPr>
        <p:txBody>
          <a:bodyPr>
            <a:normAutofit fontScale="92500" lnSpcReduction="10000"/>
          </a:bodyPr>
          <a:lstStyle/>
          <a:p>
            <a:pPr marL="514350" indent="-514350">
              <a:lnSpc>
                <a:spcPct val="150000"/>
              </a:lnSpc>
              <a:buAutoNum type="arabicPeriod"/>
            </a:pPr>
            <a:r>
              <a:rPr lang="en-AU" dirty="0"/>
              <a:t>Share preliminary results and analysis of survey data (service use, SEWB, mental health, suicide behaviour)</a:t>
            </a:r>
          </a:p>
          <a:p>
            <a:pPr marL="514350" indent="-514350">
              <a:lnSpc>
                <a:spcPct val="150000"/>
              </a:lnSpc>
              <a:buAutoNum type="arabicPeriod"/>
            </a:pPr>
            <a:r>
              <a:rPr lang="en-AU" dirty="0"/>
              <a:t>Check interperation of findings and contextualise findings</a:t>
            </a:r>
          </a:p>
          <a:p>
            <a:pPr marL="514350" indent="-514350">
              <a:lnSpc>
                <a:spcPct val="150000"/>
              </a:lnSpc>
              <a:buAutoNum type="arabicPeriod"/>
            </a:pPr>
            <a:r>
              <a:rPr lang="en-AU" dirty="0"/>
              <a:t>Solicit ideas for further data analyses </a:t>
            </a:r>
          </a:p>
          <a:p>
            <a:pPr marL="0" indent="0">
              <a:buNone/>
            </a:pPr>
            <a:endParaRPr lang="en-AU" sz="2400" dirty="0"/>
          </a:p>
          <a:p>
            <a:pPr marL="0" indent="0">
              <a:buNone/>
            </a:pPr>
            <a:r>
              <a:rPr lang="en-AU" sz="2400" dirty="0"/>
              <a:t>Rules</a:t>
            </a:r>
          </a:p>
          <a:p>
            <a:pPr lvl="1"/>
            <a:r>
              <a:rPr lang="en-AU" sz="2000" dirty="0"/>
              <a:t>Raise your hand to speak</a:t>
            </a:r>
          </a:p>
          <a:p>
            <a:pPr lvl="1"/>
            <a:r>
              <a:rPr lang="en-AU" sz="2000" dirty="0"/>
              <a:t>Don’t interrupt while someone else is speaking</a:t>
            </a:r>
          </a:p>
          <a:p>
            <a:pPr lvl="1"/>
            <a:r>
              <a:rPr lang="en-AU" sz="2000" dirty="0"/>
              <a:t>Mute yourself if there’s background noise</a:t>
            </a:r>
          </a:p>
          <a:p>
            <a:pPr marL="0" indent="0">
              <a:lnSpc>
                <a:spcPct val="150000"/>
              </a:lnSpc>
              <a:buNone/>
            </a:pPr>
            <a:endParaRPr lang="en-AU" dirty="0"/>
          </a:p>
          <a:p>
            <a:pPr marL="514350" indent="-514350">
              <a:buAutoNum type="arabicPeriod"/>
            </a:pPr>
            <a:endParaRPr lang="en-AU" dirty="0"/>
          </a:p>
        </p:txBody>
      </p:sp>
      <p:pic>
        <p:nvPicPr>
          <p:cNvPr id="4" name="Picture 3" descr="A person wearing a garment&#10;&#10;Description automatically generated with low confidence">
            <a:extLst>
              <a:ext uri="{FF2B5EF4-FFF2-40B4-BE49-F238E27FC236}">
                <a16:creationId xmlns:a16="http://schemas.microsoft.com/office/drawing/2014/main" id="{DF06D194-78B4-4762-937D-992D100E5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537" y="2876550"/>
            <a:ext cx="3981450" cy="3981450"/>
          </a:xfrm>
          <a:prstGeom prst="rect">
            <a:avLst/>
          </a:prstGeom>
        </p:spPr>
      </p:pic>
    </p:spTree>
    <p:extLst>
      <p:ext uri="{BB962C8B-B14F-4D97-AF65-F5344CB8AC3E}">
        <p14:creationId xmlns:p14="http://schemas.microsoft.com/office/powerpoint/2010/main" val="1809857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sp>
        <p:nvSpPr>
          <p:cNvPr id="14" name="TextBox 13">
            <a:extLst>
              <a:ext uri="{FF2B5EF4-FFF2-40B4-BE49-F238E27FC236}">
                <a16:creationId xmlns:a16="http://schemas.microsoft.com/office/drawing/2014/main" id="{B3D12887-5D90-EAC8-F1A6-B9C5FC4BCC93}"/>
              </a:ext>
            </a:extLst>
          </p:cNvPr>
          <p:cNvSpPr txBox="1"/>
          <p:nvPr/>
        </p:nvSpPr>
        <p:spPr>
          <a:xfrm>
            <a:off x="2208650" y="2357707"/>
            <a:ext cx="7774694" cy="707886"/>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Discussion </a:t>
            </a:r>
          </a:p>
        </p:txBody>
      </p:sp>
    </p:spTree>
    <p:extLst>
      <p:ext uri="{BB962C8B-B14F-4D97-AF65-F5344CB8AC3E}">
        <p14:creationId xmlns:p14="http://schemas.microsoft.com/office/powerpoint/2010/main" val="2832411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BD16-7145-4C49-96D4-24EE9F1FE05F}"/>
              </a:ext>
            </a:extLst>
          </p:cNvPr>
          <p:cNvSpPr>
            <a:spLocks noGrp="1"/>
          </p:cNvSpPr>
          <p:nvPr>
            <p:ph type="title"/>
          </p:nvPr>
        </p:nvSpPr>
        <p:spPr/>
        <p:txBody>
          <a:bodyPr/>
          <a:lstStyle/>
          <a:p>
            <a:r>
              <a:rPr lang="en-AU" dirty="0"/>
              <a:t>Questions </a:t>
            </a:r>
          </a:p>
        </p:txBody>
      </p:sp>
      <p:sp>
        <p:nvSpPr>
          <p:cNvPr id="3" name="Content Placeholder 2">
            <a:extLst>
              <a:ext uri="{FF2B5EF4-FFF2-40B4-BE49-F238E27FC236}">
                <a16:creationId xmlns:a16="http://schemas.microsoft.com/office/drawing/2014/main" id="{5FCDB874-EDD7-44A2-B970-4EC4FEB905DE}"/>
              </a:ext>
            </a:extLst>
          </p:cNvPr>
          <p:cNvSpPr>
            <a:spLocks noGrp="1"/>
          </p:cNvSpPr>
          <p:nvPr>
            <p:ph idx="1"/>
          </p:nvPr>
        </p:nvSpPr>
        <p:spPr/>
        <p:txBody>
          <a:bodyPr>
            <a:normAutofit lnSpcReduction="10000"/>
          </a:bodyPr>
          <a:lstStyle/>
          <a:p>
            <a:pPr marL="514350" indent="-514350">
              <a:buAutoNum type="arabicPeriod"/>
            </a:pPr>
            <a:r>
              <a:rPr lang="en-AU" b="1" dirty="0"/>
              <a:t>What are each of your initial thoughts on findings about Aboriginal and Torres Strait Islander LGBTQA+ young peoples’ service use/experiences?</a:t>
            </a:r>
          </a:p>
          <a:p>
            <a:pPr marL="514350" indent="-514350">
              <a:buAutoNum type="arabicPeriod"/>
            </a:pPr>
            <a:endParaRPr lang="en-AU" b="1" dirty="0"/>
          </a:p>
          <a:p>
            <a:pPr marL="514350" indent="-514350">
              <a:buAutoNum type="arabicPeriod"/>
            </a:pPr>
            <a:r>
              <a:rPr lang="en-AU" b="1" dirty="0"/>
              <a:t>Were there any findings that surprise you or seemed counter-intuitive?</a:t>
            </a:r>
          </a:p>
          <a:p>
            <a:pPr marL="514350" indent="-514350">
              <a:buAutoNum type="arabicPeriod"/>
            </a:pPr>
            <a:endParaRPr lang="en-AU" b="1" dirty="0"/>
          </a:p>
          <a:p>
            <a:pPr marL="514350" indent="-514350">
              <a:buFont typeface="Arial" panose="020B0604020202020204" pitchFamily="34" charset="0"/>
              <a:buAutoNum type="arabicPeriod"/>
            </a:pPr>
            <a:r>
              <a:rPr lang="en-AU" b="1" dirty="0"/>
              <a:t>Is there anything you’d like us to explore in more depth? (</a:t>
            </a:r>
            <a:r>
              <a:rPr lang="en-US" b="1" dirty="0"/>
              <a:t>Is there anything you want to know more about /that you would like clarity on? E.g., group comparisons (age, state, etc.)</a:t>
            </a:r>
            <a:endParaRPr lang="en-AU" b="1" dirty="0"/>
          </a:p>
          <a:p>
            <a:pPr marL="514350" indent="-514350">
              <a:buAutoNum type="arabicPeriod"/>
            </a:pPr>
            <a:endParaRPr lang="en-AU" b="1" dirty="0"/>
          </a:p>
        </p:txBody>
      </p:sp>
    </p:spTree>
    <p:extLst>
      <p:ext uri="{BB962C8B-B14F-4D97-AF65-F5344CB8AC3E}">
        <p14:creationId xmlns:p14="http://schemas.microsoft.com/office/powerpoint/2010/main" val="18109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sp>
        <p:nvSpPr>
          <p:cNvPr id="14" name="TextBox 13">
            <a:extLst>
              <a:ext uri="{FF2B5EF4-FFF2-40B4-BE49-F238E27FC236}">
                <a16:creationId xmlns:a16="http://schemas.microsoft.com/office/drawing/2014/main" id="{B3D12887-5D90-EAC8-F1A6-B9C5FC4BCC93}"/>
              </a:ext>
            </a:extLst>
          </p:cNvPr>
          <p:cNvSpPr txBox="1"/>
          <p:nvPr/>
        </p:nvSpPr>
        <p:spPr>
          <a:xfrm>
            <a:off x="2208650" y="2357707"/>
            <a:ext cx="7774694" cy="707886"/>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Part 2- SEWB and Mental Health  </a:t>
            </a:r>
          </a:p>
        </p:txBody>
      </p:sp>
    </p:spTree>
    <p:extLst>
      <p:ext uri="{BB962C8B-B14F-4D97-AF65-F5344CB8AC3E}">
        <p14:creationId xmlns:p14="http://schemas.microsoft.com/office/powerpoint/2010/main" val="383827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2950E4E3-8268-C46E-BDAB-673DFC87B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56" y="1952272"/>
            <a:ext cx="5091417" cy="4294103"/>
          </a:xfrm>
          <a:prstGeom prst="rect">
            <a:avLst/>
          </a:prstGeom>
        </p:spPr>
      </p:pic>
      <p:pic>
        <p:nvPicPr>
          <p:cNvPr id="8" name="Picture 7">
            <a:extLst>
              <a:ext uri="{FF2B5EF4-FFF2-40B4-BE49-F238E27FC236}">
                <a16:creationId xmlns:a16="http://schemas.microsoft.com/office/drawing/2014/main" id="{8543CDD3-F3DC-DB0F-8DFE-90A03064D089}"/>
              </a:ext>
            </a:extLst>
          </p:cNvPr>
          <p:cNvPicPr>
            <a:picLocks noChangeAspect="1"/>
          </p:cNvPicPr>
          <p:nvPr/>
        </p:nvPicPr>
        <p:blipFill rotWithShape="1">
          <a:blip r:embed="rId4"/>
          <a:srcRect l="5319"/>
          <a:stretch/>
        </p:blipFill>
        <p:spPr>
          <a:xfrm>
            <a:off x="5507788" y="1650545"/>
            <a:ext cx="6077821" cy="4897559"/>
          </a:xfrm>
          <a:prstGeom prst="rect">
            <a:avLst/>
          </a:prstGeom>
        </p:spPr>
      </p:pic>
      <p:sp>
        <p:nvSpPr>
          <p:cNvPr id="9" name="TextBox 8">
            <a:extLst>
              <a:ext uri="{FF2B5EF4-FFF2-40B4-BE49-F238E27FC236}">
                <a16:creationId xmlns:a16="http://schemas.microsoft.com/office/drawing/2014/main" id="{63505FE1-F956-D270-CFD6-18EFCF503F51}"/>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Survey Design </a:t>
            </a:r>
            <a:endParaRPr lang="en-AU" sz="2400" dirty="0"/>
          </a:p>
        </p:txBody>
      </p:sp>
      <p:sp>
        <p:nvSpPr>
          <p:cNvPr id="12" name="Rectangle 11">
            <a:extLst>
              <a:ext uri="{FF2B5EF4-FFF2-40B4-BE49-F238E27FC236}">
                <a16:creationId xmlns:a16="http://schemas.microsoft.com/office/drawing/2014/main" id="{953DAA2A-8F62-8042-65DE-7F5298F5FA62}"/>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A screenshot of a computer&#10;&#10;Description automatically generated with medium confidence">
            <a:extLst>
              <a:ext uri="{FF2B5EF4-FFF2-40B4-BE49-F238E27FC236}">
                <a16:creationId xmlns:a16="http://schemas.microsoft.com/office/drawing/2014/main" id="{B4285B7D-9FEF-AD1C-BDA5-0DA894878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Tree>
    <p:extLst>
      <p:ext uri="{BB962C8B-B14F-4D97-AF65-F5344CB8AC3E}">
        <p14:creationId xmlns:p14="http://schemas.microsoft.com/office/powerpoint/2010/main" val="312811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4" name="Rectangle 3">
            <a:extLst>
              <a:ext uri="{FF2B5EF4-FFF2-40B4-BE49-F238E27FC236}">
                <a16:creationId xmlns:a16="http://schemas.microsoft.com/office/drawing/2014/main" id="{9EC42927-7350-4C85-B0C8-FACD718194E5}"/>
              </a:ext>
            </a:extLst>
          </p:cNvPr>
          <p:cNvSpPr/>
          <p:nvPr/>
        </p:nvSpPr>
        <p:spPr>
          <a:xfrm>
            <a:off x="1271588" y="1814513"/>
            <a:ext cx="9701211" cy="1015663"/>
          </a:xfrm>
          <a:prstGeom prst="rect">
            <a:avLst/>
          </a:prstGeom>
        </p:spPr>
        <p:txBody>
          <a:bodyPr wrap="square">
            <a:spAutoFit/>
          </a:bodyPr>
          <a:lstStyle/>
          <a:p>
            <a:r>
              <a:rPr lang="en-AU" sz="2000" b="1" dirty="0">
                <a:solidFill>
                  <a:srgbClr val="000000"/>
                </a:solidFill>
                <a:latin typeface="Calibri" panose="020F0502020204030204" pitchFamily="34" charset="0"/>
              </a:rPr>
              <a:t>Average levels of connection to spirit and ancestors, connection to mind and emotions, family &amp; Kinship connection to culture, country, and physical health, were </a:t>
            </a:r>
            <a:r>
              <a:rPr lang="en-AU" sz="2000" b="1" u="sng" dirty="0">
                <a:solidFill>
                  <a:srgbClr val="000000"/>
                </a:solidFill>
                <a:latin typeface="Calibri" panose="020F0502020204030204" pitchFamily="34" charset="0"/>
              </a:rPr>
              <a:t>moderate</a:t>
            </a:r>
            <a:r>
              <a:rPr lang="en-AU" sz="2000" b="1" dirty="0">
                <a:solidFill>
                  <a:srgbClr val="000000"/>
                </a:solidFill>
                <a:latin typeface="Calibri" panose="020F0502020204030204" pitchFamily="34" charset="0"/>
              </a:rPr>
              <a:t> to </a:t>
            </a:r>
            <a:r>
              <a:rPr lang="en-AU" sz="2000" b="1" u="sng" dirty="0">
                <a:solidFill>
                  <a:srgbClr val="000000"/>
                </a:solidFill>
                <a:latin typeface="Calibri" panose="020F0502020204030204" pitchFamily="34" charset="0"/>
              </a:rPr>
              <a:t>low. </a:t>
            </a:r>
            <a:endParaRPr lang="en-AU" sz="2000" u="sng" dirty="0"/>
          </a:p>
        </p:txBody>
      </p:sp>
      <p:sp>
        <p:nvSpPr>
          <p:cNvPr id="9" name="Rectangle 8">
            <a:extLst>
              <a:ext uri="{FF2B5EF4-FFF2-40B4-BE49-F238E27FC236}">
                <a16:creationId xmlns:a16="http://schemas.microsoft.com/office/drawing/2014/main" id="{2DAB6B9B-6869-4576-B009-1C6744C41D38}"/>
              </a:ext>
            </a:extLst>
          </p:cNvPr>
          <p:cNvSpPr/>
          <p:nvPr/>
        </p:nvSpPr>
        <p:spPr>
          <a:xfrm>
            <a:off x="1004887" y="3105150"/>
            <a:ext cx="9701210" cy="2585323"/>
          </a:xfrm>
          <a:prstGeom prst="rect">
            <a:avLst/>
          </a:prstGeom>
        </p:spPr>
        <p:txBody>
          <a:bodyPr wrap="square">
            <a:spAutoFit/>
          </a:bodyPr>
          <a:lstStyle/>
          <a:p>
            <a:pPr marL="285750" indent="-285750">
              <a:buFont typeface="Arial" panose="020B0604020202020204" pitchFamily="34" charset="0"/>
              <a:buChar char="•"/>
            </a:pPr>
            <a:r>
              <a:rPr lang="en-AU" dirty="0">
                <a:solidFill>
                  <a:srgbClr val="000000"/>
                </a:solidFill>
                <a:latin typeface="Calibri" panose="020F0502020204030204" pitchFamily="34" charset="0"/>
              </a:rPr>
              <a:t>"I feel a sense of connection to my spirit &amp; ancestors" : Mean = 4.22 (on a scale of 1 = not at all; 10 = very much)</a:t>
            </a:r>
            <a:r>
              <a:rPr lang="en-AU" dirty="0"/>
              <a:t> </a:t>
            </a:r>
          </a:p>
          <a:p>
            <a:endParaRPr lang="en-AU" dirty="0"/>
          </a:p>
          <a:p>
            <a:pPr marL="285750" indent="-285750">
              <a:buFont typeface="Arial" panose="020B0604020202020204" pitchFamily="34" charset="0"/>
              <a:buChar char="•"/>
            </a:pPr>
            <a:r>
              <a:rPr lang="en-AU" dirty="0"/>
              <a:t>Inner Peace Subscale of the Growth Empowerment Measure (Connection to Mind and Emotions): Mean = 4.179 (on a scale of 1 = not at all; 10 = very much)</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 feel like I belong to my people's land/waters": Mean = 2.397 (on a scale where 0 = not all </a:t>
            </a:r>
            <a:r>
              <a:rPr lang="en-AU" dirty="0" err="1"/>
              <a:t>all</a:t>
            </a:r>
            <a:r>
              <a:rPr lang="en-AU" dirty="0"/>
              <a:t>; 4 = very much)</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104602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Rectangle 8">
            <a:extLst>
              <a:ext uri="{FF2B5EF4-FFF2-40B4-BE49-F238E27FC236}">
                <a16:creationId xmlns:a16="http://schemas.microsoft.com/office/drawing/2014/main" id="{2DAB6B9B-6869-4576-B009-1C6744C41D38}"/>
              </a:ext>
            </a:extLst>
          </p:cNvPr>
          <p:cNvSpPr/>
          <p:nvPr/>
        </p:nvSpPr>
        <p:spPr>
          <a:xfrm>
            <a:off x="1033462" y="1890713"/>
            <a:ext cx="9701210" cy="4247317"/>
          </a:xfrm>
          <a:prstGeom prst="rect">
            <a:avLst/>
          </a:prstGeom>
        </p:spPr>
        <p:txBody>
          <a:bodyPr wrap="square">
            <a:spAutoFit/>
          </a:bodyPr>
          <a:lstStyle/>
          <a:p>
            <a:pPr marL="285750" indent="-285750">
              <a:buFont typeface="Arial" panose="020B0604020202020204" pitchFamily="34" charset="0"/>
              <a:buChar char="•"/>
            </a:pPr>
            <a:r>
              <a:rPr lang="en-AU" dirty="0"/>
              <a:t>"how often you spend time trying to learn about Aboriginal and/or Torres Strait Islander culture, such as its history, traditions, language and customs.": Mean = 2.448 (on a scale where 0 = never; 4 = very often)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"how often you take part in Aboriginal and/or Torres Strait Islander cultural practices": Mean = 1.533 (on a scale where 0 = never; 4 = very often)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"My family gets along well together": Mean = 2.833 (on a scale where 1 = strongly disagree; 5 = strongly agree)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 have a strong sense of kinship/family links.": Mean = 3.225 ((on a scale where 1 = strongly disagree; 5 = strongly agree)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"How would you rate your overall health?" Mean = 5.052 (on a scale of 1 = poor health to 10 = excellent health]</a:t>
            </a:r>
          </a:p>
        </p:txBody>
      </p:sp>
    </p:spTree>
    <p:extLst>
      <p:ext uri="{BB962C8B-B14F-4D97-AF65-F5344CB8AC3E}">
        <p14:creationId xmlns:p14="http://schemas.microsoft.com/office/powerpoint/2010/main" val="3963375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9" name="Rectangle 8">
            <a:extLst>
              <a:ext uri="{FF2B5EF4-FFF2-40B4-BE49-F238E27FC236}">
                <a16:creationId xmlns:a16="http://schemas.microsoft.com/office/drawing/2014/main" id="{2DAB6B9B-6869-4576-B009-1C6744C41D38}"/>
              </a:ext>
            </a:extLst>
          </p:cNvPr>
          <p:cNvSpPr/>
          <p:nvPr/>
        </p:nvSpPr>
        <p:spPr>
          <a:xfrm>
            <a:off x="1033462" y="1890713"/>
            <a:ext cx="9701210" cy="3970318"/>
          </a:xfrm>
          <a:prstGeom prst="rect">
            <a:avLst/>
          </a:prstGeom>
        </p:spPr>
        <p:txBody>
          <a:bodyPr wrap="square">
            <a:spAutoFit/>
          </a:bodyPr>
          <a:lstStyle/>
          <a:p>
            <a:r>
              <a:rPr lang="en-AU" b="1" dirty="0"/>
              <a:t>Some positive findings….</a:t>
            </a:r>
          </a:p>
          <a:p>
            <a:endParaRPr lang="en-AU" b="1" dirty="0"/>
          </a:p>
          <a:p>
            <a:endParaRPr lang="en-AU" b="1" dirty="0"/>
          </a:p>
          <a:p>
            <a:pPr marL="285750" indent="-285750">
              <a:buFont typeface="Arial" panose="020B0604020202020204" pitchFamily="34" charset="0"/>
              <a:buChar char="•"/>
            </a:pPr>
            <a:r>
              <a:rPr lang="en-AU" dirty="0"/>
              <a:t>family relationships were seen as important to participants</a:t>
            </a:r>
          </a:p>
          <a:p>
            <a:pPr marL="285750" indent="-285750">
              <a:buFont typeface="Arial" panose="020B0604020202020204" pitchFamily="34" charset="0"/>
              <a:buChar char="•"/>
            </a:pPr>
            <a:endParaRPr lang="en-AU" dirty="0"/>
          </a:p>
          <a:p>
            <a:pPr marL="742950" lvl="1" indent="-285750">
              <a:buFont typeface="Arial" panose="020B0604020202020204" pitchFamily="34" charset="0"/>
              <a:buChar char="•"/>
            </a:pPr>
            <a:r>
              <a:rPr lang="en-AU" dirty="0"/>
              <a:t>"My relationships with my family are important."  Mean = 4.062(on a scale where 1 = strongly disagree; 5 = strongly agree)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drug and alcohol use and impact was low</a:t>
            </a:r>
          </a:p>
          <a:p>
            <a:pPr marL="742950" lvl="1" indent="-285750">
              <a:buFont typeface="Arial" panose="020B0604020202020204" pitchFamily="34" charset="0"/>
              <a:buChar char="•"/>
            </a:pPr>
            <a:r>
              <a:rPr lang="en-AU" dirty="0"/>
              <a:t>49.4% of participants (n = 230) never used alcohol or drugs and 30.3% (n = 141) used </a:t>
            </a:r>
            <a:r>
              <a:rPr lang="en-AU" dirty="0" err="1"/>
              <a:t>montly</a:t>
            </a:r>
            <a:r>
              <a:rPr lang="en-AU" dirty="0"/>
              <a:t> or less. Only 5.2% (n = 24) used 4 or more times a week.</a:t>
            </a:r>
          </a:p>
          <a:p>
            <a:pPr marL="742950" lvl="1" indent="-285750">
              <a:buFont typeface="Arial" panose="020B0604020202020204" pitchFamily="34" charset="0"/>
              <a:buChar char="•"/>
            </a:pPr>
            <a:r>
              <a:rPr lang="en-AU" dirty="0"/>
              <a:t>61.4% (n = 145) of participants said their life was 'not at all' or 'not really' made worse by their use of alcohol or drugs. Only 5.9% (n = 24) said their life was mad a lot worse by their alcohol or drug use. </a:t>
            </a:r>
          </a:p>
        </p:txBody>
      </p:sp>
    </p:spTree>
    <p:extLst>
      <p:ext uri="{BB962C8B-B14F-4D97-AF65-F5344CB8AC3E}">
        <p14:creationId xmlns:p14="http://schemas.microsoft.com/office/powerpoint/2010/main" val="4046824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60" y="1625688"/>
            <a:ext cx="6724072" cy="400110"/>
          </a:xfrm>
          <a:prstGeom prst="rect">
            <a:avLst/>
          </a:prstGeom>
          <a:noFill/>
        </p:spPr>
        <p:txBody>
          <a:bodyPr wrap="square" rtlCol="0">
            <a:spAutoFit/>
          </a:bodyPr>
          <a:lstStyle/>
          <a:p>
            <a:pPr algn="ctr"/>
            <a:r>
              <a:rPr lang="en-AU" sz="2000" dirty="0"/>
              <a:t>I feel I belong to…</a:t>
            </a:r>
          </a:p>
        </p:txBody>
      </p:sp>
      <p:graphicFrame>
        <p:nvGraphicFramePr>
          <p:cNvPr id="12" name="Chart 11">
            <a:extLst>
              <a:ext uri="{FF2B5EF4-FFF2-40B4-BE49-F238E27FC236}">
                <a16:creationId xmlns:a16="http://schemas.microsoft.com/office/drawing/2014/main" id="{B48C86B3-B213-7026-0508-F42324DC36C3}"/>
              </a:ext>
            </a:extLst>
          </p:cNvPr>
          <p:cNvGraphicFramePr>
            <a:graphicFrameLocks/>
          </p:cNvGraphicFramePr>
          <p:nvPr/>
        </p:nvGraphicFramePr>
        <p:xfrm>
          <a:off x="1553619" y="2025798"/>
          <a:ext cx="7603871" cy="404816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4450B981-73E0-A9CB-B252-A2E5A60FBB42}"/>
              </a:ext>
            </a:extLst>
          </p:cNvPr>
          <p:cNvSpPr txBox="1"/>
          <p:nvPr/>
        </p:nvSpPr>
        <p:spPr>
          <a:xfrm>
            <a:off x="2156687" y="6185810"/>
            <a:ext cx="7878618" cy="276999"/>
          </a:xfrm>
          <a:prstGeom prst="rect">
            <a:avLst/>
          </a:prstGeom>
          <a:noFill/>
        </p:spPr>
        <p:txBody>
          <a:bodyPr wrap="square" rtlCol="0">
            <a:spAutoFit/>
          </a:bodyPr>
          <a:lstStyle/>
          <a:p>
            <a:pPr algn="ctr"/>
            <a:r>
              <a:rPr lang="en-AU" sz="1200" dirty="0">
                <a:solidFill>
                  <a:schemeClr val="bg1">
                    <a:lumMod val="50000"/>
                  </a:schemeClr>
                </a:solidFill>
              </a:rPr>
              <a:t>*Participants were asked to respond to each item on a scale of: strongly disagree, disagree, neutral, agree, strongly agree</a:t>
            </a:r>
          </a:p>
        </p:txBody>
      </p:sp>
      <p:sp>
        <p:nvSpPr>
          <p:cNvPr id="5" name="TextBox 4">
            <a:extLst>
              <a:ext uri="{FF2B5EF4-FFF2-40B4-BE49-F238E27FC236}">
                <a16:creationId xmlns:a16="http://schemas.microsoft.com/office/drawing/2014/main" id="{C926E9C8-5A59-FB6C-BF8E-65C356555E56}"/>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Social and Emotional Wellbeing</a:t>
            </a:r>
            <a:endParaRPr lang="en-AU" sz="2400" dirty="0"/>
          </a:p>
        </p:txBody>
      </p:sp>
    </p:spTree>
    <p:extLst>
      <p:ext uri="{BB962C8B-B14F-4D97-AF65-F5344CB8AC3E}">
        <p14:creationId xmlns:p14="http://schemas.microsoft.com/office/powerpoint/2010/main" val="2427898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4" name="Rectangle 3">
            <a:extLst>
              <a:ext uri="{FF2B5EF4-FFF2-40B4-BE49-F238E27FC236}">
                <a16:creationId xmlns:a16="http://schemas.microsoft.com/office/drawing/2014/main" id="{9EC42927-7350-4C85-B0C8-FACD718194E5}"/>
              </a:ext>
            </a:extLst>
          </p:cNvPr>
          <p:cNvSpPr/>
          <p:nvPr/>
        </p:nvSpPr>
        <p:spPr>
          <a:xfrm>
            <a:off x="1271588" y="1814513"/>
            <a:ext cx="9701211" cy="3539430"/>
          </a:xfrm>
          <a:prstGeom prst="rect">
            <a:avLst/>
          </a:prstGeom>
        </p:spPr>
        <p:txBody>
          <a:bodyPr wrap="square">
            <a:spAutoFit/>
          </a:bodyPr>
          <a:lstStyle/>
          <a:p>
            <a:r>
              <a:rPr lang="en-AU" sz="2000" b="1" dirty="0">
                <a:solidFill>
                  <a:srgbClr val="000000"/>
                </a:solidFill>
                <a:latin typeface="Calibri" panose="020F0502020204030204" pitchFamily="34" charset="0"/>
              </a:rPr>
              <a:t>Several protective factors for SEWB outcomes</a:t>
            </a:r>
          </a:p>
          <a:p>
            <a:endParaRPr lang="en-AU" sz="2000" b="1" dirty="0">
              <a:solidFill>
                <a:srgbClr val="000000"/>
              </a:solidFill>
              <a:latin typeface="Calibri" panose="020F0502020204030204" pitchFamily="34" charset="0"/>
            </a:endParaRPr>
          </a:p>
          <a:p>
            <a:endParaRPr lang="en-AU" sz="2000" b="1" dirty="0">
              <a:solidFill>
                <a:srgbClr val="000000"/>
              </a:solidFill>
              <a:latin typeface="Calibri" panose="020F0502020204030204" pitchFamily="34" charset="0"/>
            </a:endParaRPr>
          </a:p>
          <a:p>
            <a:pPr marL="342900" indent="-342900">
              <a:buAutoNum type="arabicParenR"/>
            </a:pPr>
            <a:r>
              <a:rPr lang="en-AU" dirty="0"/>
              <a:t>Pride in Aboriginal identity was associated with…</a:t>
            </a:r>
          </a:p>
          <a:p>
            <a:pPr marL="285750" indent="-285750">
              <a:buFont typeface="Arial" panose="020B0604020202020204" pitchFamily="34" charset="0"/>
              <a:buChar char="•"/>
            </a:pPr>
            <a:r>
              <a:rPr lang="en-AU" dirty="0"/>
              <a:t> more frequent participation in community (all communities) events</a:t>
            </a:r>
          </a:p>
          <a:p>
            <a:pPr marL="285750" indent="-285750">
              <a:buFont typeface="Arial" panose="020B0604020202020204" pitchFamily="34" charset="0"/>
              <a:buChar char="•"/>
            </a:pPr>
            <a:r>
              <a:rPr lang="en-AU" dirty="0"/>
              <a:t>greater feelings of belonging to an Aboriginal community and to an Aboriginal/LGBTQA+ community</a:t>
            </a:r>
          </a:p>
          <a:p>
            <a:pPr marL="285750" indent="-285750">
              <a:buFont typeface="Arial" panose="020B0604020202020204" pitchFamily="34" charset="0"/>
              <a:buChar char="•"/>
            </a:pPr>
            <a:r>
              <a:rPr lang="en-AU" dirty="0"/>
              <a:t>more time spent trying to learn about culture</a:t>
            </a:r>
          </a:p>
          <a:p>
            <a:pPr marL="285750" indent="-285750">
              <a:buFont typeface="Arial" panose="020B0604020202020204" pitchFamily="34" charset="0"/>
              <a:buChar char="•"/>
            </a:pPr>
            <a:r>
              <a:rPr lang="en-AU" dirty="0"/>
              <a:t>more time spent in cultural activities</a:t>
            </a:r>
          </a:p>
          <a:p>
            <a:pPr marL="285750" indent="-285750">
              <a:buFont typeface="Arial" panose="020B0604020202020204" pitchFamily="34" charset="0"/>
              <a:buChar char="•"/>
            </a:pPr>
            <a:r>
              <a:rPr lang="en-AU" dirty="0"/>
              <a:t>greater connection to ones lands/waters</a:t>
            </a:r>
          </a:p>
          <a:p>
            <a:pPr marL="285750" indent="-285750">
              <a:buFont typeface="Arial" panose="020B0604020202020204" pitchFamily="34" charset="0"/>
              <a:buChar char="•"/>
            </a:pPr>
            <a:r>
              <a:rPr lang="en-AU" dirty="0"/>
              <a:t>family relationships being rated as more important, greater sense of family and kinship bonds</a:t>
            </a:r>
          </a:p>
          <a:p>
            <a:pPr marL="285750" indent="-285750">
              <a:buFont typeface="Arial" panose="020B0604020202020204" pitchFamily="34" charset="0"/>
              <a:buChar char="•"/>
            </a:pPr>
            <a:r>
              <a:rPr lang="en-AU" dirty="0"/>
              <a:t>stronger connection to spirit &amp; ancestors.</a:t>
            </a:r>
            <a:r>
              <a:rPr lang="en-AU" sz="2000" dirty="0"/>
              <a:t> </a:t>
            </a:r>
            <a:r>
              <a:rPr lang="en-AU" sz="2000" b="1" dirty="0">
                <a:solidFill>
                  <a:srgbClr val="000000"/>
                </a:solidFill>
                <a:latin typeface="Calibri" panose="020F0502020204030204" pitchFamily="34" charset="0"/>
              </a:rPr>
              <a:t> </a:t>
            </a:r>
            <a:endParaRPr lang="en-AU" sz="2000" u="sng" dirty="0"/>
          </a:p>
        </p:txBody>
      </p:sp>
    </p:spTree>
    <p:extLst>
      <p:ext uri="{BB962C8B-B14F-4D97-AF65-F5344CB8AC3E}">
        <p14:creationId xmlns:p14="http://schemas.microsoft.com/office/powerpoint/2010/main" val="3023433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4" name="Rectangle 3">
            <a:extLst>
              <a:ext uri="{FF2B5EF4-FFF2-40B4-BE49-F238E27FC236}">
                <a16:creationId xmlns:a16="http://schemas.microsoft.com/office/drawing/2014/main" id="{9EC42927-7350-4C85-B0C8-FACD718194E5}"/>
              </a:ext>
            </a:extLst>
          </p:cNvPr>
          <p:cNvSpPr/>
          <p:nvPr/>
        </p:nvSpPr>
        <p:spPr>
          <a:xfrm>
            <a:off x="1271588" y="1814513"/>
            <a:ext cx="9701211" cy="4093428"/>
          </a:xfrm>
          <a:prstGeom prst="rect">
            <a:avLst/>
          </a:prstGeom>
        </p:spPr>
        <p:txBody>
          <a:bodyPr wrap="square">
            <a:spAutoFit/>
          </a:bodyPr>
          <a:lstStyle/>
          <a:p>
            <a:r>
              <a:rPr lang="en-AU" sz="2000" b="1" dirty="0">
                <a:solidFill>
                  <a:srgbClr val="000000"/>
                </a:solidFill>
                <a:latin typeface="Calibri" panose="020F0502020204030204" pitchFamily="34" charset="0"/>
              </a:rPr>
              <a:t>Several protective factors for SEWB outcomes</a:t>
            </a:r>
          </a:p>
          <a:p>
            <a:endParaRPr lang="en-AU" sz="2000" b="1" dirty="0">
              <a:solidFill>
                <a:srgbClr val="000000"/>
              </a:solidFill>
              <a:latin typeface="Calibri" panose="020F0502020204030204" pitchFamily="34" charset="0"/>
            </a:endParaRPr>
          </a:p>
          <a:p>
            <a:r>
              <a:rPr lang="en-AU" sz="2000" dirty="0">
                <a:solidFill>
                  <a:srgbClr val="000000"/>
                </a:solidFill>
                <a:latin typeface="Calibri" panose="020F0502020204030204" pitchFamily="34" charset="0"/>
              </a:rPr>
              <a:t>2) Parent/caregiver acceptance of LGBTQA+ identity was associated with..</a:t>
            </a:r>
          </a:p>
          <a:p>
            <a:pPr marL="342900" indent="-342900">
              <a:buFont typeface="Arial" panose="020B0604020202020204" pitchFamily="34" charset="0"/>
              <a:buChar char="•"/>
            </a:pPr>
            <a:r>
              <a:rPr lang="en-AU" sz="2000" dirty="0">
                <a:solidFill>
                  <a:srgbClr val="000000"/>
                </a:solidFill>
                <a:latin typeface="Calibri" panose="020F0502020204030204" pitchFamily="34" charset="0"/>
              </a:rPr>
              <a:t>higher Inner Peace, family getting along better, greater importance of family relationships and stronger family and kinship bonds.</a:t>
            </a:r>
          </a:p>
          <a:p>
            <a:pPr marL="342900" indent="-342900">
              <a:buFont typeface="Arial" panose="020B0604020202020204" pitchFamily="34" charset="0"/>
              <a:buChar char="•"/>
            </a:pPr>
            <a:endParaRPr lang="en-AU"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AU" sz="2000" dirty="0">
              <a:solidFill>
                <a:srgbClr val="000000"/>
              </a:solidFill>
              <a:latin typeface="Calibri" panose="020F0502020204030204" pitchFamily="34" charset="0"/>
            </a:endParaRPr>
          </a:p>
          <a:p>
            <a:pPr marL="457200" indent="-457200">
              <a:buAutoNum type="arabicParenR" startAt="3"/>
            </a:pPr>
            <a:r>
              <a:rPr lang="en-AU" sz="2000" dirty="0">
                <a:solidFill>
                  <a:srgbClr val="000000"/>
                </a:solidFill>
                <a:latin typeface="Calibri" panose="020F0502020204030204" pitchFamily="34" charset="0"/>
              </a:rPr>
              <a:t>Acceptance of LGBTQA+ by Elders was associated with higher feelings of belonging to an Aboriginal and Torres Strait Islander community, and more time trying to learn about culture, more time spent engaging in cultural practices.</a:t>
            </a:r>
          </a:p>
          <a:p>
            <a:pPr marL="342900" indent="-342900">
              <a:buFont typeface="Arial" panose="020B0604020202020204" pitchFamily="34" charset="0"/>
              <a:buChar char="•"/>
            </a:pPr>
            <a:endParaRPr lang="en-AU"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AU" sz="2000" dirty="0">
              <a:solidFill>
                <a:srgbClr val="000000"/>
              </a:solidFill>
              <a:latin typeface="Calibri" panose="020F0502020204030204" pitchFamily="34" charset="0"/>
            </a:endParaRPr>
          </a:p>
          <a:p>
            <a:r>
              <a:rPr lang="en-AU" sz="2000" i="1" dirty="0">
                <a:solidFill>
                  <a:srgbClr val="000000"/>
                </a:solidFill>
                <a:latin typeface="Calibri" panose="020F0502020204030204" pitchFamily="34" charset="0"/>
              </a:rPr>
              <a:t>These are all malleable factors that we can help change. </a:t>
            </a:r>
          </a:p>
        </p:txBody>
      </p:sp>
    </p:spTree>
    <p:extLst>
      <p:ext uri="{BB962C8B-B14F-4D97-AF65-F5344CB8AC3E}">
        <p14:creationId xmlns:p14="http://schemas.microsoft.com/office/powerpoint/2010/main" val="232212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7BF-395F-4F4B-AB1C-8273891CC085}"/>
              </a:ext>
            </a:extLst>
          </p:cNvPr>
          <p:cNvSpPr>
            <a:spLocks noGrp="1"/>
          </p:cNvSpPr>
          <p:nvPr>
            <p:ph type="title"/>
          </p:nvPr>
        </p:nvSpPr>
        <p:spPr/>
        <p:txBody>
          <a:bodyPr/>
          <a:lstStyle/>
          <a:p>
            <a:r>
              <a:rPr lang="en-AU" b="1" dirty="0"/>
              <a:t>Forum Overview </a:t>
            </a:r>
          </a:p>
        </p:txBody>
      </p:sp>
      <p:sp>
        <p:nvSpPr>
          <p:cNvPr id="3" name="Content Placeholder 2">
            <a:extLst>
              <a:ext uri="{FF2B5EF4-FFF2-40B4-BE49-F238E27FC236}">
                <a16:creationId xmlns:a16="http://schemas.microsoft.com/office/drawing/2014/main" id="{3005DF53-E101-4D7D-82DF-AD0DC174F569}"/>
              </a:ext>
            </a:extLst>
          </p:cNvPr>
          <p:cNvSpPr>
            <a:spLocks noGrp="1"/>
          </p:cNvSpPr>
          <p:nvPr>
            <p:ph idx="1"/>
          </p:nvPr>
        </p:nvSpPr>
        <p:spPr>
          <a:xfrm>
            <a:off x="838200" y="1690688"/>
            <a:ext cx="10515600" cy="4351338"/>
          </a:xfrm>
        </p:spPr>
        <p:txBody>
          <a:bodyPr>
            <a:normAutofit fontScale="92500" lnSpcReduction="20000"/>
          </a:bodyPr>
          <a:lstStyle/>
          <a:p>
            <a:pPr marL="514350" indent="-514350">
              <a:lnSpc>
                <a:spcPct val="150000"/>
              </a:lnSpc>
              <a:buAutoNum type="arabicPeriod"/>
            </a:pPr>
            <a:r>
              <a:rPr lang="en-AU" dirty="0"/>
              <a:t>Presentation of participant demographics &amp; service use data  (20 min)- Shakara Liddelow-Hunt </a:t>
            </a:r>
          </a:p>
          <a:p>
            <a:pPr marL="514350" indent="-514350">
              <a:lnSpc>
                <a:spcPct val="150000"/>
              </a:lnSpc>
              <a:buAutoNum type="arabicPeriod"/>
            </a:pPr>
            <a:r>
              <a:rPr lang="en-AU" dirty="0"/>
              <a:t>Group discussion (25 mins)- Braden Hill</a:t>
            </a:r>
          </a:p>
          <a:p>
            <a:pPr marL="514350" indent="-514350">
              <a:lnSpc>
                <a:spcPct val="150000"/>
              </a:lnSpc>
              <a:buAutoNum type="arabicPeriod"/>
            </a:pPr>
            <a:r>
              <a:rPr lang="en-AU" dirty="0"/>
              <a:t>Presentation of social emotional wellbeing (SEWB), psychological distress, and suicide behaviour data (20 mins) – Bep Uink</a:t>
            </a:r>
          </a:p>
          <a:p>
            <a:pPr marL="514350" indent="-514350">
              <a:lnSpc>
                <a:spcPct val="150000"/>
              </a:lnSpc>
              <a:buAutoNum type="arabicPeriod"/>
            </a:pPr>
            <a:r>
              <a:rPr lang="en-AU" dirty="0"/>
              <a:t>Group discussion (25 mins) – Braden Hill</a:t>
            </a:r>
          </a:p>
          <a:p>
            <a:pPr marL="514350" indent="-514350">
              <a:lnSpc>
                <a:spcPct val="150000"/>
              </a:lnSpc>
              <a:buAutoNum type="arabicPeriod"/>
            </a:pPr>
            <a:r>
              <a:rPr lang="en-AU" dirty="0"/>
              <a:t>Discussion of next steps and forum close </a:t>
            </a:r>
          </a:p>
          <a:p>
            <a:pPr marL="514350" indent="-514350">
              <a:lnSpc>
                <a:spcPct val="150000"/>
              </a:lnSpc>
              <a:buAutoNum type="arabicPeriod"/>
            </a:pPr>
            <a:endParaRPr lang="en-AU" dirty="0"/>
          </a:p>
          <a:p>
            <a:pPr marL="514350" indent="-514350">
              <a:buAutoNum type="arabicPeriod"/>
            </a:pPr>
            <a:endParaRPr lang="en-AU" dirty="0"/>
          </a:p>
        </p:txBody>
      </p:sp>
      <p:pic>
        <p:nvPicPr>
          <p:cNvPr id="5" name="Picture 4" descr="A person wearing a garment&#10;&#10;Description automatically generated with medium confidence">
            <a:extLst>
              <a:ext uri="{FF2B5EF4-FFF2-40B4-BE49-F238E27FC236}">
                <a16:creationId xmlns:a16="http://schemas.microsoft.com/office/drawing/2014/main" id="{94A5F385-C4D5-4288-AFBE-7D56AC1C3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2" y="2876550"/>
            <a:ext cx="3981450" cy="3981450"/>
          </a:xfrm>
          <a:prstGeom prst="rect">
            <a:avLst/>
          </a:prstGeom>
        </p:spPr>
      </p:pic>
    </p:spTree>
    <p:extLst>
      <p:ext uri="{BB962C8B-B14F-4D97-AF65-F5344CB8AC3E}">
        <p14:creationId xmlns:p14="http://schemas.microsoft.com/office/powerpoint/2010/main" val="7987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8" y="1771083"/>
            <a:ext cx="6724072" cy="400110"/>
          </a:xfrm>
          <a:prstGeom prst="rect">
            <a:avLst/>
          </a:prstGeom>
          <a:noFill/>
        </p:spPr>
        <p:txBody>
          <a:bodyPr wrap="square" rtlCol="0">
            <a:spAutoFit/>
          </a:bodyPr>
          <a:lstStyle/>
          <a:p>
            <a:pPr algn="ctr"/>
            <a:r>
              <a:rPr lang="en-US" sz="2000" dirty="0"/>
              <a:t>I</a:t>
            </a:r>
            <a:r>
              <a:rPr lang="en-AU" sz="2000" dirty="0"/>
              <a:t> feel that me being LGBTQA+ is accepted by…</a:t>
            </a:r>
          </a:p>
        </p:txBody>
      </p:sp>
      <p:graphicFrame>
        <p:nvGraphicFramePr>
          <p:cNvPr id="5" name="Chart 4">
            <a:extLst>
              <a:ext uri="{FF2B5EF4-FFF2-40B4-BE49-F238E27FC236}">
                <a16:creationId xmlns:a16="http://schemas.microsoft.com/office/drawing/2014/main" id="{A0729A36-A8DA-1ED2-97D9-3BB6ED00E85A}"/>
              </a:ext>
            </a:extLst>
          </p:cNvPr>
          <p:cNvGraphicFramePr>
            <a:graphicFrameLocks/>
          </p:cNvGraphicFramePr>
          <p:nvPr>
            <p:extLst>
              <p:ext uri="{D42A27DB-BD31-4B8C-83A1-F6EECF244321}">
                <p14:modId xmlns:p14="http://schemas.microsoft.com/office/powerpoint/2010/main" val="1417709813"/>
              </p:ext>
            </p:extLst>
          </p:nvPr>
        </p:nvGraphicFramePr>
        <p:xfrm>
          <a:off x="2429907" y="2230311"/>
          <a:ext cx="5919436" cy="38418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AF6C478-F4D4-C2BF-A64E-05B5C47131DE}"/>
              </a:ext>
            </a:extLst>
          </p:cNvPr>
          <p:cNvSpPr txBox="1"/>
          <p:nvPr/>
        </p:nvSpPr>
        <p:spPr>
          <a:xfrm>
            <a:off x="2156687" y="6185810"/>
            <a:ext cx="7878618" cy="276999"/>
          </a:xfrm>
          <a:prstGeom prst="rect">
            <a:avLst/>
          </a:prstGeom>
          <a:noFill/>
        </p:spPr>
        <p:txBody>
          <a:bodyPr wrap="square" rtlCol="0">
            <a:spAutoFit/>
          </a:bodyPr>
          <a:lstStyle/>
          <a:p>
            <a:pPr algn="ctr"/>
            <a:r>
              <a:rPr lang="en-AU" sz="1200" dirty="0">
                <a:solidFill>
                  <a:schemeClr val="bg1">
                    <a:lumMod val="50000"/>
                  </a:schemeClr>
                </a:solidFill>
              </a:rPr>
              <a:t>*Participants were asked to respond to each item on a scale of: strongly disagree, disagree, neutral, agree, strongly agree</a:t>
            </a:r>
          </a:p>
        </p:txBody>
      </p:sp>
      <p:sp>
        <p:nvSpPr>
          <p:cNvPr id="10" name="TextBox 9">
            <a:extLst>
              <a:ext uri="{FF2B5EF4-FFF2-40B4-BE49-F238E27FC236}">
                <a16:creationId xmlns:a16="http://schemas.microsoft.com/office/drawing/2014/main" id="{CA27FE6E-6E1D-982F-865E-13E342341959}"/>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Social and Emotional Wellbeing</a:t>
            </a:r>
            <a:endParaRPr lang="en-AU" sz="2400" dirty="0"/>
          </a:p>
        </p:txBody>
      </p:sp>
    </p:spTree>
    <p:extLst>
      <p:ext uri="{BB962C8B-B14F-4D97-AF65-F5344CB8AC3E}">
        <p14:creationId xmlns:p14="http://schemas.microsoft.com/office/powerpoint/2010/main" val="2091908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B30F9-A2BC-A1E8-1D1B-80F2185BCB09}"/>
              </a:ext>
            </a:extLst>
          </p:cNvPr>
          <p:cNvSpPr txBox="1"/>
          <p:nvPr/>
        </p:nvSpPr>
        <p:spPr>
          <a:xfrm>
            <a:off x="1687285" y="1883229"/>
            <a:ext cx="8817429" cy="2862322"/>
          </a:xfrm>
          <a:prstGeom prst="rect">
            <a:avLst/>
          </a:prstGeom>
          <a:noFill/>
        </p:spPr>
        <p:txBody>
          <a:bodyPr wrap="square" rtlCol="0">
            <a:spAutoFit/>
          </a:bodyPr>
          <a:lstStyle/>
          <a:p>
            <a:pPr marL="285750" indent="-285750">
              <a:buFont typeface="Wingdings" panose="05000000000000000000" pitchFamily="2" charset="2"/>
              <a:buChar char="ü"/>
            </a:pPr>
            <a:endParaRPr lang="en-AU" dirty="0">
              <a:sym typeface="Wingdings" panose="05000000000000000000" pitchFamily="2" charset="2"/>
            </a:endParaRPr>
          </a:p>
          <a:p>
            <a:pPr marL="285750" indent="-285750">
              <a:buFont typeface="Wingdings" panose="05000000000000000000" pitchFamily="2" charset="2"/>
              <a:buChar char="ü"/>
            </a:pPr>
            <a:r>
              <a:rPr lang="en-AU" dirty="0">
                <a:sym typeface="Wingdings" panose="05000000000000000000" pitchFamily="2" charset="2"/>
              </a:rPr>
              <a:t>Relationships racism  higher wellbeing</a:t>
            </a:r>
          </a:p>
          <a:p>
            <a:pPr marL="285750" indent="-285750">
              <a:buFont typeface="Wingdings" panose="05000000000000000000" pitchFamily="2" charset="2"/>
              <a:buChar char="ü"/>
            </a:pPr>
            <a:endParaRPr lang="en-AU" dirty="0">
              <a:sym typeface="Wingdings" panose="05000000000000000000" pitchFamily="2" charset="2"/>
            </a:endParaRPr>
          </a:p>
          <a:p>
            <a:pPr marL="285750" indent="-285750">
              <a:buFont typeface="Wingdings" panose="05000000000000000000" pitchFamily="2" charset="2"/>
              <a:buChar char="ü"/>
            </a:pPr>
            <a:r>
              <a:rPr lang="en-AU" dirty="0">
                <a:sym typeface="Wingdings" panose="05000000000000000000" pitchFamily="2" charset="2"/>
              </a:rPr>
              <a:t>Racism from LGBTQA+ people  higher wellbeing</a:t>
            </a:r>
          </a:p>
          <a:p>
            <a:endParaRPr lang="en-AU" dirty="0">
              <a:sym typeface="Wingdings" panose="05000000000000000000" pitchFamily="2" charset="2"/>
            </a:endParaRPr>
          </a:p>
          <a:p>
            <a:pPr marL="285750" indent="-285750">
              <a:buBlip>
                <a:blip r:embed="rId2">
                  <a:extLst>
                    <a:ext uri="{96DAC541-7B7A-43D3-8B79-37D633B846F1}">
                      <asvg:svgBlip xmlns:asvg="http://schemas.microsoft.com/office/drawing/2016/SVG/main" r:embed="rId3"/>
                    </a:ext>
                  </a:extLst>
                </a:blip>
              </a:buBlip>
            </a:pPr>
            <a:r>
              <a:rPr lang="en-AU" dirty="0">
                <a:sym typeface="Wingdings" panose="05000000000000000000" pitchFamily="2" charset="2"/>
              </a:rPr>
              <a:t>Experiencing homophobia/transphobia from Aboriginal and Torres Strait Islander community  lower wellbeing</a:t>
            </a:r>
          </a:p>
          <a:p>
            <a:endParaRPr lang="en-AU" dirty="0">
              <a:sym typeface="Wingdings" panose="05000000000000000000" pitchFamily="2" charset="2"/>
            </a:endParaRPr>
          </a:p>
          <a:p>
            <a:pPr marL="285750" indent="-285750">
              <a:buBlip>
                <a:blip r:embed="rId2">
                  <a:extLst>
                    <a:ext uri="{96DAC541-7B7A-43D3-8B79-37D633B846F1}">
                      <asvg:svgBlip xmlns:asvg="http://schemas.microsoft.com/office/drawing/2016/SVG/main" r:embed="rId3"/>
                    </a:ext>
                  </a:extLst>
                </a:blip>
              </a:buBlip>
            </a:pPr>
            <a:r>
              <a:rPr lang="en-AU" dirty="0">
                <a:sym typeface="Wingdings" panose="05000000000000000000" pitchFamily="2" charset="2"/>
              </a:rPr>
              <a:t>Disability  lower community belonging and connection to Culture</a:t>
            </a:r>
          </a:p>
          <a:p>
            <a:endParaRPr lang="en-AU" dirty="0"/>
          </a:p>
        </p:txBody>
      </p:sp>
      <p:sp>
        <p:nvSpPr>
          <p:cNvPr id="2" name="Rectangle 1">
            <a:extLst>
              <a:ext uri="{FF2B5EF4-FFF2-40B4-BE49-F238E27FC236}">
                <a16:creationId xmlns:a16="http://schemas.microsoft.com/office/drawing/2014/main" id="{C7BC2037-765B-BF2F-F8DA-3F6DD1394EEF}"/>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C618C777-B115-8F06-31B3-1D0C389F4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5" name="TextBox 4">
            <a:extLst>
              <a:ext uri="{FF2B5EF4-FFF2-40B4-BE49-F238E27FC236}">
                <a16:creationId xmlns:a16="http://schemas.microsoft.com/office/drawing/2014/main" id="{765927A0-092E-42F8-B8AC-794766096DD9}"/>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Social and Emotional Wellbeing</a:t>
            </a:r>
            <a:endParaRPr lang="en-AU" sz="2400" dirty="0"/>
          </a:p>
        </p:txBody>
      </p:sp>
    </p:spTree>
    <p:extLst>
      <p:ext uri="{BB962C8B-B14F-4D97-AF65-F5344CB8AC3E}">
        <p14:creationId xmlns:p14="http://schemas.microsoft.com/office/powerpoint/2010/main" val="3885737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4" name="Chart 3">
            <a:extLst>
              <a:ext uri="{FF2B5EF4-FFF2-40B4-BE49-F238E27FC236}">
                <a16:creationId xmlns:a16="http://schemas.microsoft.com/office/drawing/2014/main" id="{5FC3F0C1-C629-EB00-CEEC-12FB6846AB05}"/>
              </a:ext>
            </a:extLst>
          </p:cNvPr>
          <p:cNvGraphicFramePr/>
          <p:nvPr>
            <p:extLst>
              <p:ext uri="{D42A27DB-BD31-4B8C-83A1-F6EECF244321}">
                <p14:modId xmlns:p14="http://schemas.microsoft.com/office/powerpoint/2010/main" val="1202912847"/>
              </p:ext>
            </p:extLst>
          </p:nvPr>
        </p:nvGraphicFramePr>
        <p:xfrm>
          <a:off x="637668" y="1899996"/>
          <a:ext cx="5535393" cy="425043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E421D25-9FDD-1A13-F41F-0D283EF11B85}"/>
              </a:ext>
            </a:extLst>
          </p:cNvPr>
          <p:cNvSpPr txBox="1"/>
          <p:nvPr/>
        </p:nvSpPr>
        <p:spPr>
          <a:xfrm>
            <a:off x="6749143" y="1899996"/>
            <a:ext cx="4805189" cy="3105337"/>
          </a:xfrm>
          <a:prstGeom prst="rect">
            <a:avLst/>
          </a:prstGeom>
          <a:noFill/>
        </p:spPr>
        <p:txBody>
          <a:bodyPr wrap="square" rtlCol="0">
            <a:spAutoFit/>
          </a:bodyPr>
          <a:lstStyle/>
          <a:p>
            <a:pPr algn="ctr"/>
            <a:r>
              <a:rPr lang="en-AU" dirty="0"/>
              <a:t>If so, why?</a:t>
            </a:r>
          </a:p>
          <a:p>
            <a:pPr algn="ctr"/>
            <a:endParaRPr lang="en-AU" sz="1400" dirty="0"/>
          </a:p>
          <a:p>
            <a:pPr marL="342900" lvl="0" indent="-342900">
              <a:lnSpc>
                <a:spcPct val="107000"/>
              </a:lnSpc>
              <a:buFont typeface="Symbol" panose="05050102010706020507" pitchFamily="18" charset="2"/>
              <a:buChar char=""/>
            </a:pPr>
            <a:r>
              <a:rPr lang="en-AU" sz="1400" dirty="0">
                <a:ea typeface="Calibri" panose="020F0502020204030204" pitchFamily="34" charset="0"/>
                <a:cs typeface="Times New Roman" panose="02020603050405020304" pitchFamily="18" charset="0"/>
              </a:rPr>
              <a:t>Moved to a</a:t>
            </a:r>
            <a:r>
              <a:rPr lang="en-AU" sz="1400" dirty="0">
                <a:effectLst/>
                <a:ea typeface="Calibri" panose="020F0502020204030204" pitchFamily="34" charset="0"/>
                <a:cs typeface="Times New Roman" panose="02020603050405020304" pitchFamily="18" charset="0"/>
              </a:rPr>
              <a:t>ccess healthcare, education, career or other infrastructure*</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Family decided to move*</a:t>
            </a:r>
          </a:p>
          <a:p>
            <a:pPr marL="34290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Never lived on Country*</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Stolen Generations or Removal</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Connections made off Country</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Not sure where Country is </a:t>
            </a:r>
          </a:p>
          <a:p>
            <a:pPr marL="342900" lvl="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Unsure why</a:t>
            </a:r>
          </a:p>
          <a:p>
            <a:pPr marL="342900" indent="-342900">
              <a:lnSpc>
                <a:spcPct val="107000"/>
              </a:lnSpc>
              <a:buFont typeface="Symbol" panose="05050102010706020507" pitchFamily="18" charset="2"/>
              <a:buChar char=""/>
            </a:pPr>
            <a:r>
              <a:rPr lang="en-AU" sz="1400" dirty="0">
                <a:effectLst/>
                <a:ea typeface="Calibri" panose="020F0502020204030204" pitchFamily="34" charset="0"/>
                <a:cs typeface="Times New Roman" panose="02020603050405020304" pitchFamily="18" charset="0"/>
              </a:rPr>
              <a:t>Safety concerns on Country (1)</a:t>
            </a:r>
          </a:p>
          <a:p>
            <a:pPr marL="342900" lvl="0" indent="-342900">
              <a:lnSpc>
                <a:spcPct val="107000"/>
              </a:lnSpc>
              <a:buFont typeface="Symbol" panose="05050102010706020507" pitchFamily="18" charset="2"/>
              <a:buChar char=""/>
            </a:pPr>
            <a:endParaRPr lang="en-AU" sz="1400" dirty="0">
              <a:effectLst/>
              <a:ea typeface="Calibri" panose="020F0502020204030204" pitchFamily="34" charset="0"/>
              <a:cs typeface="Times New Roman" panose="02020603050405020304" pitchFamily="18" charset="0"/>
            </a:endParaRPr>
          </a:p>
          <a:p>
            <a:endParaRPr lang="en-AU" sz="1400" dirty="0"/>
          </a:p>
        </p:txBody>
      </p:sp>
      <p:sp>
        <p:nvSpPr>
          <p:cNvPr id="6" name="TextBox 5">
            <a:extLst>
              <a:ext uri="{FF2B5EF4-FFF2-40B4-BE49-F238E27FC236}">
                <a16:creationId xmlns:a16="http://schemas.microsoft.com/office/drawing/2014/main" id="{0FF4D741-0640-4735-D2B5-DC406E31BBB8}"/>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Social and Emotional Wellbeing</a:t>
            </a:r>
            <a:endParaRPr lang="en-AU" sz="2400" dirty="0"/>
          </a:p>
        </p:txBody>
      </p:sp>
    </p:spTree>
    <p:extLst>
      <p:ext uri="{BB962C8B-B14F-4D97-AF65-F5344CB8AC3E}">
        <p14:creationId xmlns:p14="http://schemas.microsoft.com/office/powerpoint/2010/main" val="168431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983E3-5E73-0162-C928-5E6B87445502}"/>
              </a:ext>
            </a:extLst>
          </p:cNvPr>
          <p:cNvSpPr>
            <a:spLocks noGrp="1"/>
          </p:cNvSpPr>
          <p:nvPr>
            <p:ph idx="1"/>
          </p:nvPr>
        </p:nvSpPr>
        <p:spPr>
          <a:xfrm>
            <a:off x="838194" y="1653424"/>
            <a:ext cx="10515600" cy="660868"/>
          </a:xfrm>
        </p:spPr>
        <p:txBody>
          <a:bodyPr>
            <a:normAutofit/>
          </a:bodyPr>
          <a:lstStyle/>
          <a:p>
            <a:pPr marL="0" indent="0" algn="ctr">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If you want, please tell us some ways in which you stay connected to Aboriginal and Torres Strait Islander culture.</a:t>
            </a:r>
            <a:endParaRPr lang="en-AU" sz="2000" dirty="0"/>
          </a:p>
        </p:txBody>
      </p:sp>
      <p:sp>
        <p:nvSpPr>
          <p:cNvPr id="7" name="TextBox 6">
            <a:extLst>
              <a:ext uri="{FF2B5EF4-FFF2-40B4-BE49-F238E27FC236}">
                <a16:creationId xmlns:a16="http://schemas.microsoft.com/office/drawing/2014/main" id="{BC852513-111B-7EC4-FE4E-291FA9581462}"/>
              </a:ext>
            </a:extLst>
          </p:cNvPr>
          <p:cNvSpPr txBox="1"/>
          <p:nvPr/>
        </p:nvSpPr>
        <p:spPr>
          <a:xfrm>
            <a:off x="1521278" y="2308030"/>
            <a:ext cx="4422322" cy="4231351"/>
          </a:xfrm>
          <a:prstGeom prst="rect">
            <a:avLst/>
          </a:prstGeom>
          <a:noFill/>
        </p:spPr>
        <p:txBody>
          <a:bodyPr wrap="square">
            <a:spAutoFit/>
          </a:bodyPr>
          <a:lstStyle/>
          <a:p>
            <a:pPr lvl="1">
              <a:lnSpc>
                <a:spcPct val="107000"/>
              </a:lnSpc>
            </a:pPr>
            <a:r>
              <a:rPr lang="en-AU" sz="1400" dirty="0">
                <a:latin typeface="Calibri" panose="020F0502020204030204" pitchFamily="34" charset="0"/>
                <a:ea typeface="Calibri" panose="020F0502020204030204" pitchFamily="34" charset="0"/>
                <a:cs typeface="Times New Roman" panose="02020603050405020304" pitchFamily="18" charset="0"/>
              </a:rPr>
              <a:t>Participants stayed connected to Culture by doing: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Art</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Ceremony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Connect to Country and environment</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Dance</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Events</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Food</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Learning history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Learning language</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Learning stories</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Music</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Other learning</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Spend time with community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Spend time with family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Sport</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Support artists/musicians </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Social media </a:t>
            </a:r>
          </a:p>
          <a:p>
            <a:pPr marL="742950" lvl="1" indent="-285750">
              <a:lnSpc>
                <a:spcPct val="107000"/>
              </a:lnSpc>
              <a:spcAft>
                <a:spcPts val="800"/>
              </a:spcAft>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Weaving</a:t>
            </a:r>
          </a:p>
        </p:txBody>
      </p:sp>
      <p:sp>
        <p:nvSpPr>
          <p:cNvPr id="9" name="TextBox 8">
            <a:extLst>
              <a:ext uri="{FF2B5EF4-FFF2-40B4-BE49-F238E27FC236}">
                <a16:creationId xmlns:a16="http://schemas.microsoft.com/office/drawing/2014/main" id="{06BB7D8C-6CC4-73B8-1945-7B4A5DBB8784}"/>
              </a:ext>
            </a:extLst>
          </p:cNvPr>
          <p:cNvSpPr txBox="1"/>
          <p:nvPr/>
        </p:nvSpPr>
        <p:spPr>
          <a:xfrm>
            <a:off x="6248401" y="2314292"/>
            <a:ext cx="3875312" cy="2156744"/>
          </a:xfrm>
          <a:prstGeom prst="rect">
            <a:avLst/>
          </a:prstGeom>
          <a:noFill/>
        </p:spPr>
        <p:txBody>
          <a:bodyPr wrap="square">
            <a:spAutoFit/>
          </a:bodyPr>
          <a:lstStyle/>
          <a:p>
            <a:pPr lvl="1">
              <a:lnSpc>
                <a:spcPct val="107000"/>
              </a:lnSpc>
            </a:pPr>
            <a:r>
              <a:rPr lang="en-AU" sz="1400" dirty="0">
                <a:effectLst/>
                <a:latin typeface="Calibri" panose="020F0502020204030204" pitchFamily="34" charset="0"/>
                <a:ea typeface="Calibri" panose="020F0502020204030204" pitchFamily="34" charset="0"/>
                <a:cs typeface="Times New Roman" panose="02020603050405020304" pitchFamily="18" charset="0"/>
              </a:rPr>
              <a:t>These connections were facilitated by: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Community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Elders or knowledge holders </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Family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Friends and other young people</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School or university</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Services</a:t>
            </a:r>
          </a:p>
          <a:p>
            <a:pPr marL="742950" lvl="1" indent="-285750">
              <a:lnSpc>
                <a:spcPct val="107000"/>
              </a:lnSpc>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Social media</a:t>
            </a:r>
          </a:p>
          <a:p>
            <a:pPr marL="742950" lvl="1" indent="-285750">
              <a:lnSpc>
                <a:spcPct val="107000"/>
              </a:lnSpc>
              <a:spcAft>
                <a:spcPts val="800"/>
              </a:spcAft>
              <a:buFont typeface="Courier New" panose="02070309020205020404" pitchFamily="49" charset="0"/>
              <a:buChar char="o"/>
            </a:pPr>
            <a:r>
              <a:rPr lang="en-AU" sz="1400" dirty="0">
                <a:effectLst/>
                <a:latin typeface="Calibri" panose="020F0502020204030204" pitchFamily="34" charset="0"/>
                <a:ea typeface="Calibri" panose="020F0502020204030204" pitchFamily="34" charset="0"/>
                <a:cs typeface="Times New Roman" panose="02020603050405020304" pitchFamily="18" charset="0"/>
              </a:rPr>
              <a:t>Work</a:t>
            </a:r>
          </a:p>
        </p:txBody>
      </p:sp>
      <p:sp>
        <p:nvSpPr>
          <p:cNvPr id="10" name="TextBox 9">
            <a:extLst>
              <a:ext uri="{FF2B5EF4-FFF2-40B4-BE49-F238E27FC236}">
                <a16:creationId xmlns:a16="http://schemas.microsoft.com/office/drawing/2014/main" id="{6F029D05-E01F-C1B9-BF6D-136FA6BACA5B}"/>
              </a:ext>
            </a:extLst>
          </p:cNvPr>
          <p:cNvSpPr txBox="1"/>
          <p:nvPr/>
        </p:nvSpPr>
        <p:spPr>
          <a:xfrm>
            <a:off x="6683830" y="4781298"/>
            <a:ext cx="4422322" cy="523220"/>
          </a:xfrm>
          <a:prstGeom prst="rect">
            <a:avLst/>
          </a:prstGeom>
          <a:noFill/>
        </p:spPr>
        <p:txBody>
          <a:bodyPr wrap="square" rtlCol="0">
            <a:spAutoFit/>
          </a:bodyPr>
          <a:lstStyle/>
          <a:p>
            <a:r>
              <a:rPr lang="en-AU" sz="1400" dirty="0"/>
              <a:t>*18 participants stated that they didn’t connect to Culture in any way.</a:t>
            </a:r>
          </a:p>
        </p:txBody>
      </p:sp>
      <p:sp>
        <p:nvSpPr>
          <p:cNvPr id="11" name="TextBox 10">
            <a:extLst>
              <a:ext uri="{FF2B5EF4-FFF2-40B4-BE49-F238E27FC236}">
                <a16:creationId xmlns:a16="http://schemas.microsoft.com/office/drawing/2014/main" id="{5CA01514-57A6-F90E-AB5F-D804769B6652}"/>
              </a:ext>
            </a:extLst>
          </p:cNvPr>
          <p:cNvSpPr txBox="1"/>
          <p:nvPr/>
        </p:nvSpPr>
        <p:spPr>
          <a:xfrm>
            <a:off x="2733958" y="1111989"/>
            <a:ext cx="6724072" cy="461665"/>
          </a:xfrm>
          <a:prstGeom prst="rect">
            <a:avLst/>
          </a:prstGeom>
          <a:noFill/>
        </p:spPr>
        <p:txBody>
          <a:bodyPr wrap="square" rtlCol="0">
            <a:spAutoFit/>
          </a:bodyPr>
          <a:lstStyle/>
          <a:p>
            <a:pPr algn="ctr"/>
            <a:r>
              <a:rPr lang="en-US" sz="2400" dirty="0"/>
              <a:t>Social and Emotional Wellbeing</a:t>
            </a:r>
            <a:endParaRPr lang="en-AU" sz="2400" dirty="0"/>
          </a:p>
        </p:txBody>
      </p:sp>
      <p:sp>
        <p:nvSpPr>
          <p:cNvPr id="12" name="Rectangle 11">
            <a:extLst>
              <a:ext uri="{FF2B5EF4-FFF2-40B4-BE49-F238E27FC236}">
                <a16:creationId xmlns:a16="http://schemas.microsoft.com/office/drawing/2014/main" id="{513410DB-B1D2-3252-2067-CC47C9C16860}"/>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A screenshot of a computer&#10;&#10;Description automatically generated with medium confidence">
            <a:extLst>
              <a:ext uri="{FF2B5EF4-FFF2-40B4-BE49-F238E27FC236}">
                <a16:creationId xmlns:a16="http://schemas.microsoft.com/office/drawing/2014/main" id="{BC5E70EB-9F2C-6E10-A271-7F656AD8E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Tree>
    <p:extLst>
      <p:ext uri="{BB962C8B-B14F-4D97-AF65-F5344CB8AC3E}">
        <p14:creationId xmlns:p14="http://schemas.microsoft.com/office/powerpoint/2010/main" val="2143050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graphicFrame>
        <p:nvGraphicFramePr>
          <p:cNvPr id="12" name="Chart 11">
            <a:extLst>
              <a:ext uri="{FF2B5EF4-FFF2-40B4-BE49-F238E27FC236}">
                <a16:creationId xmlns:a16="http://schemas.microsoft.com/office/drawing/2014/main" id="{5766582B-C43B-2A1E-0445-63A4C94A1456}"/>
              </a:ext>
            </a:extLst>
          </p:cNvPr>
          <p:cNvGraphicFramePr/>
          <p:nvPr/>
        </p:nvGraphicFramePr>
        <p:xfrm>
          <a:off x="4218784" y="2095978"/>
          <a:ext cx="3754422" cy="3752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8E9DAB6E-910E-1BE0-6E51-0A7DB48234BB}"/>
              </a:ext>
            </a:extLst>
          </p:cNvPr>
          <p:cNvGraphicFramePr/>
          <p:nvPr/>
        </p:nvGraphicFramePr>
        <p:xfrm>
          <a:off x="398468" y="2095978"/>
          <a:ext cx="3754422" cy="37523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D493C31F-A003-5271-F8AB-4842E08EDDE5}"/>
              </a:ext>
            </a:extLst>
          </p:cNvPr>
          <p:cNvGraphicFramePr/>
          <p:nvPr/>
        </p:nvGraphicFramePr>
        <p:xfrm>
          <a:off x="8039100" y="2095978"/>
          <a:ext cx="3754422" cy="3752372"/>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8CD175B9-CE9B-B2A6-46C6-FB69237DD0E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Health Promoting Factors </a:t>
            </a:r>
            <a:endParaRPr lang="en-AU" sz="2400" dirty="0"/>
          </a:p>
        </p:txBody>
      </p:sp>
    </p:spTree>
    <p:extLst>
      <p:ext uri="{BB962C8B-B14F-4D97-AF65-F5344CB8AC3E}">
        <p14:creationId xmlns:p14="http://schemas.microsoft.com/office/powerpoint/2010/main" val="1478373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8" y="1111989"/>
            <a:ext cx="6724072" cy="461665"/>
          </a:xfrm>
          <a:prstGeom prst="rect">
            <a:avLst/>
          </a:prstGeom>
          <a:noFill/>
        </p:spPr>
        <p:txBody>
          <a:bodyPr wrap="square" rtlCol="0">
            <a:spAutoFit/>
          </a:bodyPr>
          <a:lstStyle/>
          <a:p>
            <a:pPr algn="ctr"/>
            <a:r>
              <a:rPr lang="en-US" sz="2400" dirty="0"/>
              <a:t>Mental Health</a:t>
            </a:r>
            <a:endParaRPr lang="en-AU" sz="2400" dirty="0"/>
          </a:p>
        </p:txBody>
      </p:sp>
      <p:pic>
        <p:nvPicPr>
          <p:cNvPr id="13" name="Picture 12">
            <a:extLst>
              <a:ext uri="{FF2B5EF4-FFF2-40B4-BE49-F238E27FC236}">
                <a16:creationId xmlns:a16="http://schemas.microsoft.com/office/drawing/2014/main" id="{ADB859D7-BEBC-F184-DBCE-1EBADC963743}"/>
              </a:ext>
            </a:extLst>
          </p:cNvPr>
          <p:cNvPicPr>
            <a:picLocks noChangeAspect="1"/>
          </p:cNvPicPr>
          <p:nvPr/>
        </p:nvPicPr>
        <p:blipFill rotWithShape="1">
          <a:blip r:embed="rId4"/>
          <a:srcRect l="-43" t="-1" r="20554" b="213"/>
          <a:stretch/>
        </p:blipFill>
        <p:spPr>
          <a:xfrm>
            <a:off x="3186108" y="1935939"/>
            <a:ext cx="5819775" cy="4308166"/>
          </a:xfrm>
          <a:prstGeom prst="rect">
            <a:avLst/>
          </a:prstGeom>
        </p:spPr>
      </p:pic>
      <p:sp>
        <p:nvSpPr>
          <p:cNvPr id="9" name="TextBox 8">
            <a:extLst>
              <a:ext uri="{FF2B5EF4-FFF2-40B4-BE49-F238E27FC236}">
                <a16:creationId xmlns:a16="http://schemas.microsoft.com/office/drawing/2014/main" id="{2B1A85A1-9933-D421-1FF7-CFE548CEC3E8}"/>
              </a:ext>
            </a:extLst>
          </p:cNvPr>
          <p:cNvSpPr txBox="1"/>
          <p:nvPr/>
        </p:nvSpPr>
        <p:spPr>
          <a:xfrm>
            <a:off x="8698704" y="2032884"/>
            <a:ext cx="1562043" cy="738664"/>
          </a:xfrm>
          <a:prstGeom prst="rect">
            <a:avLst/>
          </a:prstGeom>
          <a:solidFill>
            <a:schemeClr val="bg1"/>
          </a:solidFill>
        </p:spPr>
        <p:txBody>
          <a:bodyPr wrap="square" rtlCol="0">
            <a:spAutoFit/>
          </a:bodyPr>
          <a:lstStyle/>
          <a:p>
            <a:r>
              <a:rPr lang="en-AU" sz="1400" dirty="0"/>
              <a:t>Mean = 17.46</a:t>
            </a:r>
          </a:p>
          <a:p>
            <a:r>
              <a:rPr lang="en-AU" sz="1400" dirty="0"/>
              <a:t>Std. Dev. = 4.181</a:t>
            </a:r>
          </a:p>
          <a:p>
            <a:r>
              <a:rPr lang="en-AU" sz="1400" dirty="0"/>
              <a:t>N = 460</a:t>
            </a:r>
          </a:p>
        </p:txBody>
      </p:sp>
      <p:sp>
        <p:nvSpPr>
          <p:cNvPr id="5" name="TextBox 4">
            <a:extLst>
              <a:ext uri="{FF2B5EF4-FFF2-40B4-BE49-F238E27FC236}">
                <a16:creationId xmlns:a16="http://schemas.microsoft.com/office/drawing/2014/main" id="{4F985DDE-899F-1C43-6A0E-0ABF65D17154}"/>
              </a:ext>
            </a:extLst>
          </p:cNvPr>
          <p:cNvSpPr txBox="1"/>
          <p:nvPr/>
        </p:nvSpPr>
        <p:spPr>
          <a:xfrm>
            <a:off x="1420083" y="6244096"/>
            <a:ext cx="9351822" cy="276999"/>
          </a:xfrm>
          <a:prstGeom prst="rect">
            <a:avLst/>
          </a:prstGeom>
          <a:noFill/>
        </p:spPr>
        <p:txBody>
          <a:bodyPr wrap="square" rtlCol="0">
            <a:spAutoFit/>
          </a:bodyPr>
          <a:lstStyle/>
          <a:p>
            <a:pPr algn="ctr"/>
            <a:r>
              <a:rPr lang="en-AU" sz="1200" dirty="0">
                <a:solidFill>
                  <a:schemeClr val="bg1">
                    <a:lumMod val="50000"/>
                  </a:schemeClr>
                </a:solidFill>
              </a:rPr>
              <a:t>*Psychological distress measured by 5 items – how often participants felt: nervous, without hope, restless or jumpy, everything was an effort, sad </a:t>
            </a:r>
          </a:p>
        </p:txBody>
      </p:sp>
    </p:spTree>
    <p:extLst>
      <p:ext uri="{BB962C8B-B14F-4D97-AF65-F5344CB8AC3E}">
        <p14:creationId xmlns:p14="http://schemas.microsoft.com/office/powerpoint/2010/main" val="2900487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8" y="1111989"/>
            <a:ext cx="6724072" cy="461665"/>
          </a:xfrm>
          <a:prstGeom prst="rect">
            <a:avLst/>
          </a:prstGeom>
          <a:noFill/>
        </p:spPr>
        <p:txBody>
          <a:bodyPr wrap="square" rtlCol="0">
            <a:spAutoFit/>
          </a:bodyPr>
          <a:lstStyle/>
          <a:p>
            <a:pPr algn="ctr"/>
            <a:r>
              <a:rPr lang="en-US" sz="2400" dirty="0"/>
              <a:t>Mental Health</a:t>
            </a:r>
            <a:endParaRPr lang="en-AU" sz="2400" dirty="0"/>
          </a:p>
        </p:txBody>
      </p:sp>
      <p:pic>
        <p:nvPicPr>
          <p:cNvPr id="13" name="Picture 12">
            <a:extLst>
              <a:ext uri="{FF2B5EF4-FFF2-40B4-BE49-F238E27FC236}">
                <a16:creationId xmlns:a16="http://schemas.microsoft.com/office/drawing/2014/main" id="{ADB859D7-BEBC-F184-DBCE-1EBADC963743}"/>
              </a:ext>
            </a:extLst>
          </p:cNvPr>
          <p:cNvPicPr>
            <a:picLocks noChangeAspect="1"/>
          </p:cNvPicPr>
          <p:nvPr/>
        </p:nvPicPr>
        <p:blipFill rotWithShape="1">
          <a:blip r:embed="rId4"/>
          <a:srcRect l="-43" t="-1" r="20554" b="213"/>
          <a:stretch/>
        </p:blipFill>
        <p:spPr>
          <a:xfrm>
            <a:off x="3186108" y="1935939"/>
            <a:ext cx="5819775" cy="4308166"/>
          </a:xfrm>
          <a:prstGeom prst="rect">
            <a:avLst/>
          </a:prstGeom>
        </p:spPr>
      </p:pic>
      <p:sp>
        <p:nvSpPr>
          <p:cNvPr id="9" name="TextBox 8">
            <a:extLst>
              <a:ext uri="{FF2B5EF4-FFF2-40B4-BE49-F238E27FC236}">
                <a16:creationId xmlns:a16="http://schemas.microsoft.com/office/drawing/2014/main" id="{2B1A85A1-9933-D421-1FF7-CFE548CEC3E8}"/>
              </a:ext>
            </a:extLst>
          </p:cNvPr>
          <p:cNvSpPr txBox="1"/>
          <p:nvPr/>
        </p:nvSpPr>
        <p:spPr>
          <a:xfrm>
            <a:off x="8698704" y="2032884"/>
            <a:ext cx="1562043" cy="738664"/>
          </a:xfrm>
          <a:prstGeom prst="rect">
            <a:avLst/>
          </a:prstGeom>
          <a:solidFill>
            <a:schemeClr val="bg1"/>
          </a:solidFill>
        </p:spPr>
        <p:txBody>
          <a:bodyPr wrap="square" rtlCol="0">
            <a:spAutoFit/>
          </a:bodyPr>
          <a:lstStyle/>
          <a:p>
            <a:r>
              <a:rPr lang="en-AU" sz="1400" dirty="0"/>
              <a:t>Mean = 17.46</a:t>
            </a:r>
          </a:p>
          <a:p>
            <a:r>
              <a:rPr lang="en-AU" sz="1400" dirty="0"/>
              <a:t>Std. Dev. = 4.181</a:t>
            </a:r>
          </a:p>
          <a:p>
            <a:r>
              <a:rPr lang="en-AU" sz="1400" dirty="0"/>
              <a:t>N = 460</a:t>
            </a:r>
          </a:p>
        </p:txBody>
      </p:sp>
      <p:cxnSp>
        <p:nvCxnSpPr>
          <p:cNvPr id="11" name="Straight Connector 10">
            <a:extLst>
              <a:ext uri="{FF2B5EF4-FFF2-40B4-BE49-F238E27FC236}">
                <a16:creationId xmlns:a16="http://schemas.microsoft.com/office/drawing/2014/main" id="{3979038F-575D-C0EE-6F45-1420E41386FF}"/>
              </a:ext>
            </a:extLst>
          </p:cNvPr>
          <p:cNvCxnSpPr>
            <a:cxnSpLocks/>
          </p:cNvCxnSpPr>
          <p:nvPr/>
        </p:nvCxnSpPr>
        <p:spPr>
          <a:xfrm flipV="1">
            <a:off x="5286086" y="2124364"/>
            <a:ext cx="0" cy="3916218"/>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41A433-2C12-24CA-1325-9D442B01E663}"/>
              </a:ext>
            </a:extLst>
          </p:cNvPr>
          <p:cNvCxnSpPr>
            <a:cxnSpLocks/>
          </p:cNvCxnSpPr>
          <p:nvPr/>
        </p:nvCxnSpPr>
        <p:spPr>
          <a:xfrm flipV="1">
            <a:off x="4819650" y="2124364"/>
            <a:ext cx="0" cy="3916218"/>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464633-4B0C-27F3-2F49-78649FCEE673}"/>
              </a:ext>
            </a:extLst>
          </p:cNvPr>
          <p:cNvSpPr txBox="1"/>
          <p:nvPr/>
        </p:nvSpPr>
        <p:spPr>
          <a:xfrm>
            <a:off x="4514851" y="1728194"/>
            <a:ext cx="609597" cy="276999"/>
          </a:xfrm>
          <a:prstGeom prst="rect">
            <a:avLst/>
          </a:prstGeom>
          <a:noFill/>
        </p:spPr>
        <p:txBody>
          <a:bodyPr wrap="square" rtlCol="0">
            <a:spAutoFit/>
          </a:bodyPr>
          <a:lstStyle/>
          <a:p>
            <a:pPr algn="ctr"/>
            <a:r>
              <a:rPr lang="en-AU" sz="1200" dirty="0">
                <a:solidFill>
                  <a:schemeClr val="accent2"/>
                </a:solidFill>
              </a:rPr>
              <a:t>92%</a:t>
            </a:r>
          </a:p>
        </p:txBody>
      </p:sp>
      <p:sp>
        <p:nvSpPr>
          <p:cNvPr id="15" name="TextBox 14">
            <a:extLst>
              <a:ext uri="{FF2B5EF4-FFF2-40B4-BE49-F238E27FC236}">
                <a16:creationId xmlns:a16="http://schemas.microsoft.com/office/drawing/2014/main" id="{FF315518-1E82-515C-77CC-8505411E45F2}"/>
              </a:ext>
            </a:extLst>
          </p:cNvPr>
          <p:cNvSpPr txBox="1"/>
          <p:nvPr/>
        </p:nvSpPr>
        <p:spPr>
          <a:xfrm>
            <a:off x="4981287" y="1724619"/>
            <a:ext cx="609597" cy="276999"/>
          </a:xfrm>
          <a:prstGeom prst="rect">
            <a:avLst/>
          </a:prstGeom>
          <a:noFill/>
        </p:spPr>
        <p:txBody>
          <a:bodyPr wrap="square" rtlCol="0">
            <a:spAutoFit/>
          </a:bodyPr>
          <a:lstStyle/>
          <a:p>
            <a:pPr algn="ctr"/>
            <a:r>
              <a:rPr lang="en-AU" sz="1200" dirty="0">
                <a:solidFill>
                  <a:srgbClr val="C00000"/>
                </a:solidFill>
              </a:rPr>
              <a:t>77%</a:t>
            </a:r>
          </a:p>
        </p:txBody>
      </p:sp>
      <p:sp>
        <p:nvSpPr>
          <p:cNvPr id="5" name="TextBox 4">
            <a:extLst>
              <a:ext uri="{FF2B5EF4-FFF2-40B4-BE49-F238E27FC236}">
                <a16:creationId xmlns:a16="http://schemas.microsoft.com/office/drawing/2014/main" id="{6FB97BD7-FBE7-0F03-A230-B119247866A1}"/>
              </a:ext>
            </a:extLst>
          </p:cNvPr>
          <p:cNvSpPr txBox="1"/>
          <p:nvPr/>
        </p:nvSpPr>
        <p:spPr>
          <a:xfrm>
            <a:off x="1420083" y="6244096"/>
            <a:ext cx="9351822" cy="276999"/>
          </a:xfrm>
          <a:prstGeom prst="rect">
            <a:avLst/>
          </a:prstGeom>
          <a:noFill/>
        </p:spPr>
        <p:txBody>
          <a:bodyPr wrap="square" rtlCol="0">
            <a:spAutoFit/>
          </a:bodyPr>
          <a:lstStyle/>
          <a:p>
            <a:pPr algn="ctr"/>
            <a:r>
              <a:rPr lang="en-AU" sz="1200" dirty="0">
                <a:solidFill>
                  <a:schemeClr val="bg1">
                    <a:lumMod val="50000"/>
                  </a:schemeClr>
                </a:solidFill>
              </a:rPr>
              <a:t>*Psychological distress measured by 5 items – how often participants felt: nervous, without hope, restless or jumpy, everything was an effort, sad </a:t>
            </a:r>
          </a:p>
        </p:txBody>
      </p:sp>
      <p:sp>
        <p:nvSpPr>
          <p:cNvPr id="4" name="TextBox 3">
            <a:extLst>
              <a:ext uri="{FF2B5EF4-FFF2-40B4-BE49-F238E27FC236}">
                <a16:creationId xmlns:a16="http://schemas.microsoft.com/office/drawing/2014/main" id="{C613AFFF-0A8E-39E4-B038-C051F310AD2F}"/>
              </a:ext>
            </a:extLst>
          </p:cNvPr>
          <p:cNvSpPr txBox="1"/>
          <p:nvPr/>
        </p:nvSpPr>
        <p:spPr>
          <a:xfrm>
            <a:off x="9005883" y="3848310"/>
            <a:ext cx="1562043" cy="954107"/>
          </a:xfrm>
          <a:prstGeom prst="rect">
            <a:avLst/>
          </a:prstGeom>
          <a:solidFill>
            <a:schemeClr val="bg1"/>
          </a:solidFill>
        </p:spPr>
        <p:txBody>
          <a:bodyPr wrap="square" rtlCol="0">
            <a:spAutoFit/>
          </a:bodyPr>
          <a:lstStyle/>
          <a:p>
            <a:r>
              <a:rPr lang="en-AU" sz="1400" dirty="0"/>
              <a:t>68% (N = 320) had experienced a lifetime history of Depression. </a:t>
            </a:r>
          </a:p>
        </p:txBody>
      </p:sp>
    </p:spTree>
    <p:extLst>
      <p:ext uri="{BB962C8B-B14F-4D97-AF65-F5344CB8AC3E}">
        <p14:creationId xmlns:p14="http://schemas.microsoft.com/office/powerpoint/2010/main" val="9856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Mental Health</a:t>
            </a:r>
            <a:endParaRPr lang="en-AU" sz="2400" dirty="0"/>
          </a:p>
        </p:txBody>
      </p:sp>
      <p:sp>
        <p:nvSpPr>
          <p:cNvPr id="15" name="TextBox 14">
            <a:extLst>
              <a:ext uri="{FF2B5EF4-FFF2-40B4-BE49-F238E27FC236}">
                <a16:creationId xmlns:a16="http://schemas.microsoft.com/office/drawing/2014/main" id="{CE3328D2-A777-CA2D-C731-F599B67BEBC5}"/>
              </a:ext>
            </a:extLst>
          </p:cNvPr>
          <p:cNvSpPr txBox="1"/>
          <p:nvPr/>
        </p:nvSpPr>
        <p:spPr>
          <a:xfrm>
            <a:off x="3904054" y="5752723"/>
            <a:ext cx="4383877" cy="307777"/>
          </a:xfrm>
          <a:prstGeom prst="rect">
            <a:avLst/>
          </a:prstGeom>
          <a:noFill/>
        </p:spPr>
        <p:txBody>
          <a:bodyPr wrap="square" rtlCol="0">
            <a:spAutoFit/>
          </a:bodyPr>
          <a:lstStyle/>
          <a:p>
            <a:pPr algn="ctr"/>
            <a:r>
              <a:rPr lang="en-US" sz="1400" b="1" baseline="0" dirty="0"/>
              <a:t>In your lifetime, have you ever attempted suicide?</a:t>
            </a:r>
          </a:p>
        </p:txBody>
      </p:sp>
      <p:graphicFrame>
        <p:nvGraphicFramePr>
          <p:cNvPr id="17" name="Chart 16">
            <a:extLst>
              <a:ext uri="{FF2B5EF4-FFF2-40B4-BE49-F238E27FC236}">
                <a16:creationId xmlns:a16="http://schemas.microsoft.com/office/drawing/2014/main" id="{5EFDF5D1-F62E-551E-2BC5-EE70CCC782D9}"/>
              </a:ext>
            </a:extLst>
          </p:cNvPr>
          <p:cNvGraphicFramePr>
            <a:graphicFrameLocks/>
          </p:cNvGraphicFramePr>
          <p:nvPr/>
        </p:nvGraphicFramePr>
        <p:xfrm>
          <a:off x="3150387" y="1980670"/>
          <a:ext cx="5891213" cy="3684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0818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Mental Health</a:t>
            </a:r>
            <a:endParaRPr lang="en-AU" sz="2400" dirty="0"/>
          </a:p>
        </p:txBody>
      </p:sp>
      <p:graphicFrame>
        <p:nvGraphicFramePr>
          <p:cNvPr id="11" name="Chart 10">
            <a:extLst>
              <a:ext uri="{FF2B5EF4-FFF2-40B4-BE49-F238E27FC236}">
                <a16:creationId xmlns:a16="http://schemas.microsoft.com/office/drawing/2014/main" id="{EE94BB31-0FEB-EC48-7ABA-8949AAF6B95D}"/>
              </a:ext>
            </a:extLst>
          </p:cNvPr>
          <p:cNvGraphicFramePr/>
          <p:nvPr/>
        </p:nvGraphicFramePr>
        <p:xfrm>
          <a:off x="5440674" y="1517185"/>
          <a:ext cx="5313051" cy="16144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F3135C7-6362-7167-5C1F-58B44A90972A}"/>
              </a:ext>
            </a:extLst>
          </p:cNvPr>
          <p:cNvSpPr txBox="1"/>
          <p:nvPr/>
        </p:nvSpPr>
        <p:spPr>
          <a:xfrm>
            <a:off x="2245031" y="2160031"/>
            <a:ext cx="2971800" cy="738664"/>
          </a:xfrm>
          <a:prstGeom prst="rect">
            <a:avLst/>
          </a:prstGeom>
          <a:noFill/>
        </p:spPr>
        <p:txBody>
          <a:bodyPr wrap="square" rtlCol="0">
            <a:spAutoFit/>
          </a:bodyPr>
          <a:lstStyle/>
          <a:p>
            <a:pPr algn="r"/>
            <a:r>
              <a:rPr lang="en-AU" sz="1400" dirty="0"/>
              <a:t>During the past 12 months, did you ever </a:t>
            </a:r>
            <a:r>
              <a:rPr lang="en-AU" sz="1400" b="1" dirty="0"/>
              <a:t>seriously consider </a:t>
            </a:r>
            <a:r>
              <a:rPr lang="en-AU" sz="1400" dirty="0"/>
              <a:t>attempting suicide?</a:t>
            </a:r>
          </a:p>
        </p:txBody>
      </p:sp>
      <p:sp>
        <p:nvSpPr>
          <p:cNvPr id="12" name="TextBox 11">
            <a:extLst>
              <a:ext uri="{FF2B5EF4-FFF2-40B4-BE49-F238E27FC236}">
                <a16:creationId xmlns:a16="http://schemas.microsoft.com/office/drawing/2014/main" id="{7852052B-DC3A-75A3-AACE-455D8BAE0D7D}"/>
              </a:ext>
            </a:extLst>
          </p:cNvPr>
          <p:cNvSpPr txBox="1"/>
          <p:nvPr/>
        </p:nvSpPr>
        <p:spPr>
          <a:xfrm>
            <a:off x="2245031" y="3892300"/>
            <a:ext cx="2971800" cy="738664"/>
          </a:xfrm>
          <a:prstGeom prst="rect">
            <a:avLst/>
          </a:prstGeom>
          <a:noFill/>
        </p:spPr>
        <p:txBody>
          <a:bodyPr wrap="square" rtlCol="0">
            <a:spAutoFit/>
          </a:bodyPr>
          <a:lstStyle/>
          <a:p>
            <a:pPr algn="r"/>
            <a:r>
              <a:rPr lang="en-AU" sz="1400" dirty="0"/>
              <a:t>During the past 12 months, did you </a:t>
            </a:r>
            <a:r>
              <a:rPr lang="en-AU" sz="1400" b="1" dirty="0"/>
              <a:t>make a plan </a:t>
            </a:r>
            <a:r>
              <a:rPr lang="en-AU" sz="1400" dirty="0"/>
              <a:t>about how you would attempt suicide?</a:t>
            </a:r>
          </a:p>
        </p:txBody>
      </p:sp>
      <p:sp>
        <p:nvSpPr>
          <p:cNvPr id="13" name="TextBox 12">
            <a:extLst>
              <a:ext uri="{FF2B5EF4-FFF2-40B4-BE49-F238E27FC236}">
                <a16:creationId xmlns:a16="http://schemas.microsoft.com/office/drawing/2014/main" id="{43FA279A-DE67-D11F-88C3-6EFF9284216A}"/>
              </a:ext>
            </a:extLst>
          </p:cNvPr>
          <p:cNvSpPr txBox="1"/>
          <p:nvPr/>
        </p:nvSpPr>
        <p:spPr>
          <a:xfrm>
            <a:off x="2245031" y="5624569"/>
            <a:ext cx="2971800" cy="523220"/>
          </a:xfrm>
          <a:prstGeom prst="rect">
            <a:avLst/>
          </a:prstGeom>
          <a:noFill/>
        </p:spPr>
        <p:txBody>
          <a:bodyPr wrap="square" rtlCol="0">
            <a:spAutoFit/>
          </a:bodyPr>
          <a:lstStyle/>
          <a:p>
            <a:pPr algn="r"/>
            <a:r>
              <a:rPr lang="en-AU" sz="1400" dirty="0"/>
              <a:t>During the past 12 months, have you </a:t>
            </a:r>
            <a:r>
              <a:rPr lang="en-AU" sz="1400" b="1" dirty="0"/>
              <a:t>attempted </a:t>
            </a:r>
            <a:r>
              <a:rPr lang="en-AU" sz="1400" dirty="0"/>
              <a:t>suicide?</a:t>
            </a:r>
          </a:p>
        </p:txBody>
      </p:sp>
      <p:graphicFrame>
        <p:nvGraphicFramePr>
          <p:cNvPr id="7" name="Chart 6">
            <a:extLst>
              <a:ext uri="{FF2B5EF4-FFF2-40B4-BE49-F238E27FC236}">
                <a16:creationId xmlns:a16="http://schemas.microsoft.com/office/drawing/2014/main" id="{2266EBEF-E845-E702-FE29-2F60375BB49D}"/>
              </a:ext>
            </a:extLst>
          </p:cNvPr>
          <p:cNvGraphicFramePr>
            <a:graphicFrameLocks/>
          </p:cNvGraphicFramePr>
          <p:nvPr/>
        </p:nvGraphicFramePr>
        <p:xfrm>
          <a:off x="5440668" y="3131156"/>
          <a:ext cx="5313062" cy="1614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5C794639-F0A8-0A14-651D-9C7C63F4CF14}"/>
              </a:ext>
            </a:extLst>
          </p:cNvPr>
          <p:cNvGraphicFramePr>
            <a:graphicFrameLocks/>
          </p:cNvGraphicFramePr>
          <p:nvPr/>
        </p:nvGraphicFramePr>
        <p:xfrm>
          <a:off x="5440663" y="4686738"/>
          <a:ext cx="5313062" cy="1613971"/>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F888552A-8E9A-7191-0475-5DB65E1FFCBE}"/>
              </a:ext>
            </a:extLst>
          </p:cNvPr>
          <p:cNvSpPr txBox="1"/>
          <p:nvPr/>
        </p:nvSpPr>
        <p:spPr>
          <a:xfrm>
            <a:off x="298524" y="2539076"/>
            <a:ext cx="1045028" cy="461665"/>
          </a:xfrm>
          <a:prstGeom prst="rect">
            <a:avLst/>
          </a:prstGeom>
          <a:noFill/>
        </p:spPr>
        <p:txBody>
          <a:bodyPr wrap="square" rtlCol="0">
            <a:spAutoFit/>
          </a:bodyPr>
          <a:lstStyle/>
          <a:p>
            <a:r>
              <a:rPr lang="en-AU" sz="1200" dirty="0"/>
              <a:t>Of those who said ‘yes’…</a:t>
            </a:r>
          </a:p>
        </p:txBody>
      </p:sp>
      <p:sp>
        <p:nvSpPr>
          <p:cNvPr id="17" name="Arrow: Circular 16">
            <a:extLst>
              <a:ext uri="{FF2B5EF4-FFF2-40B4-BE49-F238E27FC236}">
                <a16:creationId xmlns:a16="http://schemas.microsoft.com/office/drawing/2014/main" id="{B3F20F13-DF46-AB13-3D10-68703C65E8C9}"/>
              </a:ext>
            </a:extLst>
          </p:cNvPr>
          <p:cNvSpPr/>
          <p:nvPr/>
        </p:nvSpPr>
        <p:spPr>
          <a:xfrm rot="5400000" flipV="1">
            <a:off x="1216155" y="4074945"/>
            <a:ext cx="1833915" cy="2321873"/>
          </a:xfrm>
          <a:prstGeom prst="circularArrow">
            <a:avLst>
              <a:gd name="adj1" fmla="val 5476"/>
              <a:gd name="adj2" fmla="val 1142319"/>
              <a:gd name="adj3" fmla="val 20457679"/>
              <a:gd name="adj4" fmla="val 10800000"/>
              <a:gd name="adj5" fmla="val 905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TextBox 8">
            <a:extLst>
              <a:ext uri="{FF2B5EF4-FFF2-40B4-BE49-F238E27FC236}">
                <a16:creationId xmlns:a16="http://schemas.microsoft.com/office/drawing/2014/main" id="{9B8B8FF1-CF9F-4188-2B05-F12B80C02034}"/>
              </a:ext>
            </a:extLst>
          </p:cNvPr>
          <p:cNvSpPr txBox="1"/>
          <p:nvPr/>
        </p:nvSpPr>
        <p:spPr>
          <a:xfrm>
            <a:off x="283032" y="4514811"/>
            <a:ext cx="1045028" cy="461665"/>
          </a:xfrm>
          <a:prstGeom prst="rect">
            <a:avLst/>
          </a:prstGeom>
          <a:noFill/>
        </p:spPr>
        <p:txBody>
          <a:bodyPr wrap="square" rtlCol="0">
            <a:spAutoFit/>
          </a:bodyPr>
          <a:lstStyle/>
          <a:p>
            <a:r>
              <a:rPr lang="en-AU" sz="1200" dirty="0"/>
              <a:t>Of those who said ‘yes’…</a:t>
            </a:r>
          </a:p>
        </p:txBody>
      </p:sp>
      <p:sp>
        <p:nvSpPr>
          <p:cNvPr id="18" name="TextBox 17">
            <a:extLst>
              <a:ext uri="{FF2B5EF4-FFF2-40B4-BE49-F238E27FC236}">
                <a16:creationId xmlns:a16="http://schemas.microsoft.com/office/drawing/2014/main" id="{79C14F68-AA7A-88BD-BFAF-524B1DF56418}"/>
              </a:ext>
            </a:extLst>
          </p:cNvPr>
          <p:cNvSpPr txBox="1"/>
          <p:nvPr/>
        </p:nvSpPr>
        <p:spPr>
          <a:xfrm>
            <a:off x="283032" y="3643126"/>
            <a:ext cx="1045028" cy="461665"/>
          </a:xfrm>
          <a:prstGeom prst="rect">
            <a:avLst/>
          </a:prstGeom>
          <a:noFill/>
        </p:spPr>
        <p:txBody>
          <a:bodyPr wrap="square" rtlCol="0">
            <a:spAutoFit/>
          </a:bodyPr>
          <a:lstStyle/>
          <a:p>
            <a:r>
              <a:rPr lang="en-AU" sz="1200" b="1" dirty="0"/>
              <a:t>70% had made a plan</a:t>
            </a:r>
          </a:p>
        </p:txBody>
      </p:sp>
      <p:sp>
        <p:nvSpPr>
          <p:cNvPr id="19" name="TextBox 18">
            <a:extLst>
              <a:ext uri="{FF2B5EF4-FFF2-40B4-BE49-F238E27FC236}">
                <a16:creationId xmlns:a16="http://schemas.microsoft.com/office/drawing/2014/main" id="{FAC2E016-C8FE-BF7E-B4C6-7D34CB75450F}"/>
              </a:ext>
            </a:extLst>
          </p:cNvPr>
          <p:cNvSpPr txBox="1"/>
          <p:nvPr/>
        </p:nvSpPr>
        <p:spPr>
          <a:xfrm>
            <a:off x="298524" y="5655346"/>
            <a:ext cx="1045028" cy="461665"/>
          </a:xfrm>
          <a:prstGeom prst="rect">
            <a:avLst/>
          </a:prstGeom>
          <a:noFill/>
        </p:spPr>
        <p:txBody>
          <a:bodyPr wrap="square" rtlCol="0">
            <a:spAutoFit/>
          </a:bodyPr>
          <a:lstStyle/>
          <a:p>
            <a:r>
              <a:rPr lang="en-AU" sz="1200" b="1" dirty="0"/>
              <a:t>45% had attempted</a:t>
            </a:r>
          </a:p>
        </p:txBody>
      </p:sp>
      <p:sp>
        <p:nvSpPr>
          <p:cNvPr id="20" name="Arrow: Circular 19">
            <a:extLst>
              <a:ext uri="{FF2B5EF4-FFF2-40B4-BE49-F238E27FC236}">
                <a16:creationId xmlns:a16="http://schemas.microsoft.com/office/drawing/2014/main" id="{F12B4EE0-E9FD-A3A1-A6FD-EE72AB7B1E90}"/>
              </a:ext>
            </a:extLst>
          </p:cNvPr>
          <p:cNvSpPr/>
          <p:nvPr/>
        </p:nvSpPr>
        <p:spPr>
          <a:xfrm rot="5400000" flipV="1">
            <a:off x="1216155" y="2010982"/>
            <a:ext cx="1833915" cy="2321873"/>
          </a:xfrm>
          <a:prstGeom prst="circularArrow">
            <a:avLst>
              <a:gd name="adj1" fmla="val 5476"/>
              <a:gd name="adj2" fmla="val 1142319"/>
              <a:gd name="adj3" fmla="val 20457679"/>
              <a:gd name="adj4" fmla="val 10800000"/>
              <a:gd name="adj5" fmla="val 905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25637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9" grpId="0"/>
      <p:bldP spid="18" grpId="0"/>
      <p:bldP spid="19" grpId="0"/>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Mental Health</a:t>
            </a:r>
            <a:endParaRPr lang="en-AU" sz="2400" dirty="0"/>
          </a:p>
        </p:txBody>
      </p:sp>
      <p:pic>
        <p:nvPicPr>
          <p:cNvPr id="7" name="Picture 6">
            <a:extLst>
              <a:ext uri="{FF2B5EF4-FFF2-40B4-BE49-F238E27FC236}">
                <a16:creationId xmlns:a16="http://schemas.microsoft.com/office/drawing/2014/main" id="{4E6DFD13-540E-290C-B741-F24B4E9C4DF0}"/>
              </a:ext>
            </a:extLst>
          </p:cNvPr>
          <p:cNvPicPr>
            <a:picLocks noChangeAspect="1"/>
          </p:cNvPicPr>
          <p:nvPr/>
        </p:nvPicPr>
        <p:blipFill rotWithShape="1">
          <a:blip r:embed="rId4"/>
          <a:srcRect t="5647" r="5764"/>
          <a:stretch/>
        </p:blipFill>
        <p:spPr>
          <a:xfrm>
            <a:off x="2949791" y="2034808"/>
            <a:ext cx="6941347" cy="4098293"/>
          </a:xfrm>
          <a:prstGeom prst="rect">
            <a:avLst/>
          </a:prstGeom>
        </p:spPr>
      </p:pic>
      <p:sp>
        <p:nvSpPr>
          <p:cNvPr id="16" name="Rectangle 15">
            <a:extLst>
              <a:ext uri="{FF2B5EF4-FFF2-40B4-BE49-F238E27FC236}">
                <a16:creationId xmlns:a16="http://schemas.microsoft.com/office/drawing/2014/main" id="{F7388B96-FCB7-60FB-D1F0-B6810AF40443}"/>
              </a:ext>
            </a:extLst>
          </p:cNvPr>
          <p:cNvSpPr/>
          <p:nvPr/>
        </p:nvSpPr>
        <p:spPr>
          <a:xfrm>
            <a:off x="8620125" y="2063999"/>
            <a:ext cx="704850" cy="34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14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AAAEB50C-0D12-22C9-6971-DE151ACCF0CC}"/>
              </a:ext>
            </a:extLst>
          </p:cNvPr>
          <p:cNvSpPr txBox="1"/>
          <p:nvPr/>
        </p:nvSpPr>
        <p:spPr>
          <a:xfrm>
            <a:off x="5726931" y="2723873"/>
            <a:ext cx="5943600" cy="2246769"/>
          </a:xfrm>
          <a:prstGeom prst="rect">
            <a:avLst/>
          </a:prstGeom>
          <a:noFill/>
        </p:spPr>
        <p:txBody>
          <a:bodyPr wrap="square" rtlCol="0">
            <a:spAutoFit/>
          </a:bodyPr>
          <a:lstStyle/>
          <a:p>
            <a:r>
              <a:rPr lang="en-AU" sz="2800" dirty="0"/>
              <a:t>Phase 1: Yarning groups and interviews</a:t>
            </a:r>
          </a:p>
          <a:p>
            <a:endParaRPr lang="en-AU" sz="2800" dirty="0"/>
          </a:p>
          <a:p>
            <a:r>
              <a:rPr lang="en-AU" sz="2800" b="1" dirty="0"/>
              <a:t>Phase 2: National survey</a:t>
            </a:r>
          </a:p>
          <a:p>
            <a:endParaRPr lang="en-AU" sz="2800" dirty="0"/>
          </a:p>
          <a:p>
            <a:r>
              <a:rPr lang="en-AU" sz="2800" dirty="0"/>
              <a:t>Phase 3: Co-design</a:t>
            </a:r>
          </a:p>
        </p:txBody>
      </p:sp>
      <p:sp>
        <p:nvSpPr>
          <p:cNvPr id="12" name="Oval 11">
            <a:extLst>
              <a:ext uri="{FF2B5EF4-FFF2-40B4-BE49-F238E27FC236}">
                <a16:creationId xmlns:a16="http://schemas.microsoft.com/office/drawing/2014/main" id="{933E6193-F7E1-9E7E-1642-30DC22D0B33C}"/>
              </a:ext>
            </a:extLst>
          </p:cNvPr>
          <p:cNvSpPr/>
          <p:nvPr/>
        </p:nvSpPr>
        <p:spPr>
          <a:xfrm>
            <a:off x="1039090" y="1995463"/>
            <a:ext cx="2412000" cy="2410691"/>
          </a:xfrm>
          <a:prstGeom prst="ellipse">
            <a:avLst/>
          </a:prstGeom>
          <a:solidFill>
            <a:srgbClr val="FE8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59DE6B4B-923B-11E2-8990-76F208EF0AD3}"/>
              </a:ext>
            </a:extLst>
          </p:cNvPr>
          <p:cNvSpPr/>
          <p:nvPr/>
        </p:nvSpPr>
        <p:spPr>
          <a:xfrm>
            <a:off x="2800407" y="1995463"/>
            <a:ext cx="2412000" cy="2410691"/>
          </a:xfrm>
          <a:prstGeom prst="ellipse">
            <a:avLst/>
          </a:prstGeom>
          <a:solidFill>
            <a:srgbClr val="FE8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14" name="Oval 13">
            <a:extLst>
              <a:ext uri="{FF2B5EF4-FFF2-40B4-BE49-F238E27FC236}">
                <a16:creationId xmlns:a16="http://schemas.microsoft.com/office/drawing/2014/main" id="{CF8A5189-4444-2430-A427-C11CDC14631A}"/>
              </a:ext>
            </a:extLst>
          </p:cNvPr>
          <p:cNvSpPr/>
          <p:nvPr/>
        </p:nvSpPr>
        <p:spPr>
          <a:xfrm>
            <a:off x="1919748" y="3504371"/>
            <a:ext cx="2412000" cy="2410691"/>
          </a:xfrm>
          <a:prstGeom prst="ellipse">
            <a:avLst/>
          </a:prstGeom>
          <a:solidFill>
            <a:srgbClr val="FE8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CE1C2642-B19B-5EC5-CD9A-67E115D984F5}"/>
              </a:ext>
            </a:extLst>
          </p:cNvPr>
          <p:cNvSpPr/>
          <p:nvPr/>
        </p:nvSpPr>
        <p:spPr>
          <a:xfrm>
            <a:off x="1039090" y="1986581"/>
            <a:ext cx="2412000" cy="24106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55595451-8253-2F5E-1E8D-B36942FB52B8}"/>
              </a:ext>
            </a:extLst>
          </p:cNvPr>
          <p:cNvSpPr/>
          <p:nvPr/>
        </p:nvSpPr>
        <p:spPr>
          <a:xfrm>
            <a:off x="2800406" y="1977699"/>
            <a:ext cx="2412000" cy="24106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10CC9E36-E883-C213-43C7-51EE18F8651F}"/>
              </a:ext>
            </a:extLst>
          </p:cNvPr>
          <p:cNvSpPr/>
          <p:nvPr/>
        </p:nvSpPr>
        <p:spPr>
          <a:xfrm>
            <a:off x="1919748" y="3496552"/>
            <a:ext cx="2412000" cy="24106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B7791EA1-B522-1370-BF6C-4C94942A7A33}"/>
              </a:ext>
            </a:extLst>
          </p:cNvPr>
          <p:cNvSpPr txBox="1"/>
          <p:nvPr/>
        </p:nvSpPr>
        <p:spPr>
          <a:xfrm>
            <a:off x="1405224" y="2460029"/>
            <a:ext cx="1310267" cy="1323439"/>
          </a:xfrm>
          <a:prstGeom prst="rect">
            <a:avLst/>
          </a:prstGeom>
          <a:noFill/>
        </p:spPr>
        <p:txBody>
          <a:bodyPr wrap="square" rtlCol="0">
            <a:spAutoFit/>
          </a:bodyPr>
          <a:lstStyle/>
          <a:p>
            <a:pPr algn="ctr"/>
            <a:r>
              <a:rPr lang="en-AU" sz="2000" b="1" dirty="0"/>
              <a:t>Aboriginal and Torres Strait Islander</a:t>
            </a:r>
          </a:p>
        </p:txBody>
      </p:sp>
      <p:sp>
        <p:nvSpPr>
          <p:cNvPr id="21" name="TextBox 20">
            <a:extLst>
              <a:ext uri="{FF2B5EF4-FFF2-40B4-BE49-F238E27FC236}">
                <a16:creationId xmlns:a16="http://schemas.microsoft.com/office/drawing/2014/main" id="{83EA340E-F0EF-2DB0-C4EF-541B69F7B12A}"/>
              </a:ext>
            </a:extLst>
          </p:cNvPr>
          <p:cNvSpPr txBox="1"/>
          <p:nvPr/>
        </p:nvSpPr>
        <p:spPr>
          <a:xfrm>
            <a:off x="3542413" y="2872680"/>
            <a:ext cx="1310267" cy="400110"/>
          </a:xfrm>
          <a:prstGeom prst="rect">
            <a:avLst/>
          </a:prstGeom>
          <a:noFill/>
        </p:spPr>
        <p:txBody>
          <a:bodyPr wrap="square" rtlCol="0">
            <a:spAutoFit/>
          </a:bodyPr>
          <a:lstStyle/>
          <a:p>
            <a:pPr algn="ctr"/>
            <a:r>
              <a:rPr lang="en-AU" sz="2000" b="1" dirty="0"/>
              <a:t>LGBTQA+</a:t>
            </a:r>
          </a:p>
        </p:txBody>
      </p:sp>
      <p:sp>
        <p:nvSpPr>
          <p:cNvPr id="22" name="TextBox 21">
            <a:extLst>
              <a:ext uri="{FF2B5EF4-FFF2-40B4-BE49-F238E27FC236}">
                <a16:creationId xmlns:a16="http://schemas.microsoft.com/office/drawing/2014/main" id="{9963F181-7F14-F07A-254A-3E14C77EB94F}"/>
              </a:ext>
            </a:extLst>
          </p:cNvPr>
          <p:cNvSpPr txBox="1"/>
          <p:nvPr/>
        </p:nvSpPr>
        <p:spPr>
          <a:xfrm>
            <a:off x="2470614" y="4652901"/>
            <a:ext cx="1310267" cy="400110"/>
          </a:xfrm>
          <a:prstGeom prst="rect">
            <a:avLst/>
          </a:prstGeom>
          <a:noFill/>
        </p:spPr>
        <p:txBody>
          <a:bodyPr wrap="square" rtlCol="0">
            <a:spAutoFit/>
          </a:bodyPr>
          <a:lstStyle/>
          <a:p>
            <a:pPr algn="ctr"/>
            <a:r>
              <a:rPr lang="en-AU" sz="2000" b="1" dirty="0"/>
              <a:t>Youth</a:t>
            </a:r>
          </a:p>
        </p:txBody>
      </p:sp>
    </p:spTree>
    <p:extLst>
      <p:ext uri="{BB962C8B-B14F-4D97-AF65-F5344CB8AC3E}">
        <p14:creationId xmlns:p14="http://schemas.microsoft.com/office/powerpoint/2010/main" val="361868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3AC49-CBA4-D01B-F3C7-EC337F98E03D}"/>
              </a:ext>
            </a:extLst>
          </p:cNvPr>
          <p:cNvSpPr/>
          <p:nvPr/>
        </p:nvSpPr>
        <p:spPr>
          <a:xfrm>
            <a:off x="223836" y="277908"/>
            <a:ext cx="11744325" cy="63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erson wearing a garment&#10;&#10;Description automatically generated with medium confidence">
            <a:extLst>
              <a:ext uri="{FF2B5EF4-FFF2-40B4-BE49-F238E27FC236}">
                <a16:creationId xmlns:a16="http://schemas.microsoft.com/office/drawing/2014/main" id="{F73069E2-BAC5-5A00-F510-2A3726BF9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2750341"/>
            <a:ext cx="4107657" cy="4107657"/>
          </a:xfrm>
          <a:prstGeom prst="rect">
            <a:avLst/>
          </a:prstGeom>
        </p:spPr>
      </p:pic>
      <p:pic>
        <p:nvPicPr>
          <p:cNvPr id="5" name="Picture 4" descr="A person wearing a garment&#10;&#10;Description automatically generated with low confidence">
            <a:extLst>
              <a:ext uri="{FF2B5EF4-FFF2-40B4-BE49-F238E27FC236}">
                <a16:creationId xmlns:a16="http://schemas.microsoft.com/office/drawing/2014/main" id="{08AA3F2F-7311-B0D0-8E01-83BB9765A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 y="2886076"/>
            <a:ext cx="3981450" cy="3981450"/>
          </a:xfrm>
          <a:prstGeom prst="rect">
            <a:avLst/>
          </a:prstGeom>
        </p:spPr>
      </p:pic>
      <p:pic>
        <p:nvPicPr>
          <p:cNvPr id="7" name="Picture 6" descr="A person in a garment&#10;&#10;Description automatically generated with low confidence">
            <a:extLst>
              <a:ext uri="{FF2B5EF4-FFF2-40B4-BE49-F238E27FC236}">
                <a16:creationId xmlns:a16="http://schemas.microsoft.com/office/drawing/2014/main" id="{24F7EA66-1AE6-0018-FE8B-D7C93B6DA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5372" y="3019427"/>
            <a:ext cx="3857625" cy="3857625"/>
          </a:xfrm>
          <a:prstGeom prst="rect">
            <a:avLst/>
          </a:prstGeom>
        </p:spPr>
      </p:pic>
      <p:pic>
        <p:nvPicPr>
          <p:cNvPr id="11" name="Picture 10" descr="A person wearing a garment&#10;&#10;Description automatically generated with medium confidence">
            <a:extLst>
              <a:ext uri="{FF2B5EF4-FFF2-40B4-BE49-F238E27FC236}">
                <a16:creationId xmlns:a16="http://schemas.microsoft.com/office/drawing/2014/main" id="{D1665431-5637-FE06-B496-7BC77D0D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2" y="2886076"/>
            <a:ext cx="3981450" cy="3981450"/>
          </a:xfrm>
          <a:prstGeom prst="rect">
            <a:avLst/>
          </a:prstGeom>
        </p:spPr>
      </p:pic>
      <p:pic>
        <p:nvPicPr>
          <p:cNvPr id="13" name="Picture 12" descr="A person wearing a garment&#10;&#10;Description automatically generated with medium confidence">
            <a:extLst>
              <a:ext uri="{FF2B5EF4-FFF2-40B4-BE49-F238E27FC236}">
                <a16:creationId xmlns:a16="http://schemas.microsoft.com/office/drawing/2014/main" id="{37102D90-0B72-0224-8200-EDD628BEF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0325" y="2886075"/>
            <a:ext cx="3981450" cy="3981450"/>
          </a:xfrm>
          <a:prstGeom prst="rect">
            <a:avLst/>
          </a:prstGeom>
        </p:spPr>
      </p:pic>
      <p:pic>
        <p:nvPicPr>
          <p:cNvPr id="15" name="Picture 14" descr="A person wearing a garment&#10;&#10;Description automatically generated with low confidence">
            <a:extLst>
              <a:ext uri="{FF2B5EF4-FFF2-40B4-BE49-F238E27FC236}">
                <a16:creationId xmlns:a16="http://schemas.microsoft.com/office/drawing/2014/main" id="{135420F3-D333-A975-3153-96A14533F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75" y="2886076"/>
            <a:ext cx="3981450" cy="3981450"/>
          </a:xfrm>
          <a:prstGeom prst="rect">
            <a:avLst/>
          </a:prstGeom>
        </p:spPr>
      </p:pic>
      <p:pic>
        <p:nvPicPr>
          <p:cNvPr id="17" name="Picture 16" descr="A person wearing a garment&#10;&#10;Description automatically generated with medium confidence">
            <a:extLst>
              <a:ext uri="{FF2B5EF4-FFF2-40B4-BE49-F238E27FC236}">
                <a16:creationId xmlns:a16="http://schemas.microsoft.com/office/drawing/2014/main" id="{040FAECF-6243-CB13-8B26-FE18A5150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7659" y="2876549"/>
            <a:ext cx="3981450" cy="3981450"/>
          </a:xfrm>
          <a:prstGeom prst="rect">
            <a:avLst/>
          </a:prstGeom>
        </p:spPr>
      </p:pic>
      <p:sp>
        <p:nvSpPr>
          <p:cNvPr id="14" name="TextBox 13">
            <a:extLst>
              <a:ext uri="{FF2B5EF4-FFF2-40B4-BE49-F238E27FC236}">
                <a16:creationId xmlns:a16="http://schemas.microsoft.com/office/drawing/2014/main" id="{B3D12887-5D90-EAC8-F1A6-B9C5FC4BCC93}"/>
              </a:ext>
            </a:extLst>
          </p:cNvPr>
          <p:cNvSpPr txBox="1"/>
          <p:nvPr/>
        </p:nvSpPr>
        <p:spPr>
          <a:xfrm>
            <a:off x="2208650" y="2357707"/>
            <a:ext cx="7774694" cy="707886"/>
          </a:xfrm>
          <a:prstGeom prst="rect">
            <a:avLst/>
          </a:prstGeom>
          <a:noFill/>
          <a:ln>
            <a:noFill/>
          </a:ln>
        </p:spPr>
        <p:txBody>
          <a:bodyPr wrap="square" rtlCol="0">
            <a:spAutoFit/>
          </a:bodyPr>
          <a:lstStyle/>
          <a:p>
            <a:pPr algn="ctr"/>
            <a:r>
              <a:rPr lang="en-AU" sz="4000" dirty="0">
                <a:latin typeface="Bradley Hand ITC" panose="03070402050302030203" pitchFamily="66" charset="0"/>
                <a:cs typeface="Adobe Devanagari" panose="02040503050201020203" pitchFamily="18" charset="0"/>
              </a:rPr>
              <a:t>Strengths </a:t>
            </a:r>
          </a:p>
        </p:txBody>
      </p:sp>
    </p:spTree>
    <p:extLst>
      <p:ext uri="{BB962C8B-B14F-4D97-AF65-F5344CB8AC3E}">
        <p14:creationId xmlns:p14="http://schemas.microsoft.com/office/powerpoint/2010/main" val="1631936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Pride</a:t>
            </a:r>
            <a:endParaRPr lang="en-AU" sz="2400" dirty="0"/>
          </a:p>
        </p:txBody>
      </p:sp>
      <p:graphicFrame>
        <p:nvGraphicFramePr>
          <p:cNvPr id="15" name="Chart 14">
            <a:extLst>
              <a:ext uri="{FF2B5EF4-FFF2-40B4-BE49-F238E27FC236}">
                <a16:creationId xmlns:a16="http://schemas.microsoft.com/office/drawing/2014/main" id="{7941D336-DC94-F704-D653-7BFED6EF9F86}"/>
              </a:ext>
            </a:extLst>
          </p:cNvPr>
          <p:cNvGraphicFramePr/>
          <p:nvPr/>
        </p:nvGraphicFramePr>
        <p:xfrm>
          <a:off x="383385" y="1950943"/>
          <a:ext cx="3733794" cy="3638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92FFA8CA-D916-DFB3-6775-2FC499EA1CBE}"/>
              </a:ext>
            </a:extLst>
          </p:cNvPr>
          <p:cNvGraphicFramePr/>
          <p:nvPr/>
        </p:nvGraphicFramePr>
        <p:xfrm>
          <a:off x="4117179" y="1950943"/>
          <a:ext cx="3733794" cy="36541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37F76B8C-1677-295C-B575-1AE0D31B09F9}"/>
              </a:ext>
            </a:extLst>
          </p:cNvPr>
          <p:cNvGraphicFramePr/>
          <p:nvPr/>
        </p:nvGraphicFramePr>
        <p:xfrm>
          <a:off x="7764070" y="1950943"/>
          <a:ext cx="3995732" cy="36675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187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05B058F1-FEA0-3321-4659-3208073ACD36}"/>
              </a:ext>
            </a:extLst>
          </p:cNvPr>
          <p:cNvSpPr txBox="1"/>
          <p:nvPr/>
        </p:nvSpPr>
        <p:spPr>
          <a:xfrm>
            <a:off x="2733959" y="1114426"/>
            <a:ext cx="6724072" cy="461665"/>
          </a:xfrm>
          <a:prstGeom prst="rect">
            <a:avLst/>
          </a:prstGeom>
          <a:noFill/>
        </p:spPr>
        <p:txBody>
          <a:bodyPr wrap="square" rtlCol="0">
            <a:spAutoFit/>
          </a:bodyPr>
          <a:lstStyle/>
          <a:p>
            <a:pPr algn="ctr"/>
            <a:r>
              <a:rPr lang="en-US" sz="2400" dirty="0"/>
              <a:t>Pride</a:t>
            </a:r>
            <a:endParaRPr lang="en-AU" sz="2400" dirty="0"/>
          </a:p>
        </p:txBody>
      </p:sp>
      <p:sp>
        <p:nvSpPr>
          <p:cNvPr id="5" name="TextBox 4">
            <a:extLst>
              <a:ext uri="{FF2B5EF4-FFF2-40B4-BE49-F238E27FC236}">
                <a16:creationId xmlns:a16="http://schemas.microsoft.com/office/drawing/2014/main" id="{06389FE6-A07A-EEC9-57DE-EB43F6287479}"/>
              </a:ext>
            </a:extLst>
          </p:cNvPr>
          <p:cNvSpPr txBox="1"/>
          <p:nvPr/>
        </p:nvSpPr>
        <p:spPr>
          <a:xfrm>
            <a:off x="3047995" y="1689840"/>
            <a:ext cx="6096000" cy="671915"/>
          </a:xfrm>
          <a:prstGeom prst="rect">
            <a:avLst/>
          </a:prstGeom>
          <a:noFill/>
        </p:spPr>
        <p:txBody>
          <a:bodyPr wrap="square">
            <a:spAutoFit/>
          </a:bodyPr>
          <a:lstStyle/>
          <a:p>
            <a:pPr algn="ctr">
              <a:lnSpc>
                <a:spcPct val="107000"/>
              </a:lnSpc>
              <a:spcAft>
                <a:spcPts val="800"/>
              </a:spcAft>
            </a:pPr>
            <a:r>
              <a:rPr lang="en-AU" sz="1800" b="1" dirty="0">
                <a:effectLst/>
                <a:latin typeface="Calibri" panose="020F0502020204030204" pitchFamily="34" charset="0"/>
                <a:ea typeface="Calibri" panose="020F0502020204030204" pitchFamily="34" charset="0"/>
                <a:cs typeface="Cordia New" panose="020B0304020202020204" pitchFamily="34" charset="-34"/>
              </a:rPr>
              <a:t>Please tell us some good things about being an Aboriginal and/or Torres Strait Islander LGBTQA+ young person?</a:t>
            </a:r>
            <a:endParaRPr lang="en-AU" sz="18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TextBox 6">
            <a:extLst>
              <a:ext uri="{FF2B5EF4-FFF2-40B4-BE49-F238E27FC236}">
                <a16:creationId xmlns:a16="http://schemas.microsoft.com/office/drawing/2014/main" id="{E3EAD26F-4345-E233-9D8A-3C1069391E84}"/>
              </a:ext>
            </a:extLst>
          </p:cNvPr>
          <p:cNvSpPr txBox="1"/>
          <p:nvPr/>
        </p:nvSpPr>
        <p:spPr>
          <a:xfrm>
            <a:off x="927142" y="2694413"/>
            <a:ext cx="5016458" cy="3817392"/>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Supportive f</a:t>
            </a:r>
            <a:r>
              <a:rPr lang="en-AU" sz="1400" dirty="0">
                <a:effectLst/>
                <a:latin typeface="Calibri" panose="020F0502020204030204" pitchFamily="34" charset="0"/>
                <a:ea typeface="Calibri" panose="020F0502020204030204" pitchFamily="34" charset="0"/>
                <a:cs typeface="Cordia New" panose="020B0304020202020204" pitchFamily="34" charset="-34"/>
              </a:rPr>
              <a:t>riends and community*</a:t>
            </a:r>
          </a:p>
          <a:p>
            <a:pPr marL="34290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Identity gives them a u</a:t>
            </a:r>
            <a:r>
              <a:rPr lang="en-AU" sz="1400" dirty="0">
                <a:effectLst/>
                <a:latin typeface="Calibri" panose="020F0502020204030204" pitchFamily="34" charset="0"/>
                <a:ea typeface="Calibri" panose="020F0502020204030204" pitchFamily="34" charset="0"/>
                <a:cs typeface="Cordia New" panose="020B0304020202020204" pitchFamily="34" charset="-34"/>
              </a:rPr>
              <a:t>nique perspective*</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LGBTQA+ identity challenges colonial narratives</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Opportunities to e</a:t>
            </a:r>
            <a:r>
              <a:rPr lang="en-AU" sz="1400" dirty="0">
                <a:effectLst/>
                <a:latin typeface="Calibri" panose="020F0502020204030204" pitchFamily="34" charset="0"/>
                <a:ea typeface="Calibri" panose="020F0502020204030204" pitchFamily="34" charset="0"/>
                <a:cs typeface="Cordia New" panose="020B0304020202020204" pitchFamily="34" charset="-34"/>
              </a:rPr>
              <a:t>ducate others</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“I’m deadly” </a:t>
            </a:r>
          </a:p>
          <a:p>
            <a:pPr marL="342900" lvl="0" indent="-342900">
              <a:lnSpc>
                <a:spcPct val="107000"/>
              </a:lnSpc>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Identity makes them </a:t>
            </a:r>
            <a:r>
              <a:rPr lang="en-AU" sz="1400" dirty="0">
                <a:latin typeface="Calibri" panose="020F0502020204030204" pitchFamily="34" charset="0"/>
                <a:ea typeface="Calibri" panose="020F0502020204030204" pitchFamily="34" charset="0"/>
                <a:cs typeface="Cordia New" panose="020B0304020202020204" pitchFamily="34" charset="-34"/>
              </a:rPr>
              <a:t>o</a:t>
            </a:r>
            <a:r>
              <a:rPr lang="en-AU" sz="1400" dirty="0">
                <a:effectLst/>
                <a:latin typeface="Calibri" panose="020F0502020204030204" pitchFamily="34" charset="0"/>
                <a:ea typeface="Calibri" panose="020F0502020204030204" pitchFamily="34" charset="0"/>
                <a:cs typeface="Cordia New" panose="020B0304020202020204" pitchFamily="34" charset="-34"/>
              </a:rPr>
              <a:t>pen minded and better understand others</a:t>
            </a:r>
          </a:p>
          <a:p>
            <a:pPr marL="342900" lvl="0" indent="-342900">
              <a:lnSpc>
                <a:spcPct val="107000"/>
              </a:lnSpc>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Part of a r</a:t>
            </a:r>
            <a:r>
              <a:rPr lang="en-AU" sz="1400" dirty="0">
                <a:effectLst/>
                <a:latin typeface="Calibri" panose="020F0502020204030204" pitchFamily="34" charset="0"/>
                <a:ea typeface="Calibri" panose="020F0502020204030204" pitchFamily="34" charset="0"/>
                <a:cs typeface="Cordia New" panose="020B0304020202020204" pitchFamily="34" charset="-34"/>
              </a:rPr>
              <a:t>ich culture</a:t>
            </a:r>
          </a:p>
          <a:p>
            <a:pPr marL="342900" lvl="0" indent="-342900">
              <a:lnSpc>
                <a:spcPct val="107000"/>
              </a:lnSpc>
              <a:spcAft>
                <a:spcPts val="800"/>
              </a:spcAft>
              <a:buFont typeface="Symbol" panose="05050102010706020507" pitchFamily="18" charset="2"/>
              <a:buChar char=""/>
            </a:pPr>
            <a:r>
              <a:rPr lang="en-AU" sz="1400" dirty="0">
                <a:effectLst/>
                <a:latin typeface="Calibri" panose="020F0502020204030204" pitchFamily="34" charset="0"/>
                <a:ea typeface="Calibri" panose="020F0502020204030204" pitchFamily="34" charset="0"/>
                <a:cs typeface="Cordia New" panose="020B0304020202020204" pitchFamily="34" charset="-34"/>
              </a:rPr>
              <a:t>Being </a:t>
            </a:r>
            <a:r>
              <a:rPr lang="en-AU" sz="1400" dirty="0">
                <a:latin typeface="Calibri" panose="020F0502020204030204" pitchFamily="34" charset="0"/>
                <a:ea typeface="Calibri" panose="020F0502020204030204" pitchFamily="34" charset="0"/>
                <a:cs typeface="Cordia New" panose="020B0304020202020204" pitchFamily="34" charset="-34"/>
              </a:rPr>
              <a:t>their</a:t>
            </a:r>
            <a:r>
              <a:rPr lang="en-AU" sz="1400" dirty="0">
                <a:effectLst/>
                <a:latin typeface="Calibri" panose="020F0502020204030204" pitchFamily="34" charset="0"/>
                <a:ea typeface="Calibri" panose="020F0502020204030204" pitchFamily="34" charset="0"/>
                <a:cs typeface="Cordia New" panose="020B0304020202020204" pitchFamily="34" charset="-34"/>
              </a:rPr>
              <a:t> true self/finding </a:t>
            </a:r>
            <a:r>
              <a:rPr lang="en-AU" sz="1400" dirty="0">
                <a:latin typeface="Calibri" panose="020F0502020204030204" pitchFamily="34" charset="0"/>
                <a:ea typeface="Calibri" panose="020F0502020204030204" pitchFamily="34" charset="0"/>
                <a:cs typeface="Cordia New" panose="020B0304020202020204" pitchFamily="34" charset="-34"/>
              </a:rPr>
              <a:t>them</a:t>
            </a:r>
            <a:r>
              <a:rPr lang="en-AU" sz="1400" dirty="0">
                <a:effectLst/>
                <a:latin typeface="Calibri" panose="020F0502020204030204" pitchFamily="34" charset="0"/>
                <a:ea typeface="Calibri" panose="020F0502020204030204" pitchFamily="34" charset="0"/>
                <a:cs typeface="Cordia New" panose="020B0304020202020204" pitchFamily="34" charset="-34"/>
              </a:rPr>
              <a:t>self</a:t>
            </a:r>
          </a:p>
          <a:p>
            <a:pPr lvl="0">
              <a:lnSpc>
                <a:spcPct val="107000"/>
              </a:lnSpc>
              <a:spcAft>
                <a:spcPts val="800"/>
              </a:spcAft>
            </a:pPr>
            <a:endParaRPr lang="en-AU" sz="1400" dirty="0">
              <a:latin typeface="Calibri" panose="020F0502020204030204" pitchFamily="34" charset="0"/>
              <a:ea typeface="Calibri" panose="020F0502020204030204" pitchFamily="34" charset="0"/>
              <a:cs typeface="Cordia New" panose="020B0304020202020204" pitchFamily="34" charset="-34"/>
            </a:endParaRPr>
          </a:p>
          <a:p>
            <a:pPr lvl="0">
              <a:lnSpc>
                <a:spcPct val="107000"/>
              </a:lnSpc>
              <a:spcAft>
                <a:spcPts val="800"/>
              </a:spcAft>
            </a:pPr>
            <a:r>
              <a:rPr lang="en-AU" sz="1400" dirty="0">
                <a:effectLst/>
                <a:latin typeface="Calibri" panose="020F0502020204030204" pitchFamily="34" charset="0"/>
                <a:ea typeface="Calibri" panose="020F0502020204030204" pitchFamily="34" charset="0"/>
                <a:cs typeface="Cordia New" panose="020B0304020202020204" pitchFamily="34" charset="-34"/>
              </a:rPr>
              <a:t>HOWEVER</a:t>
            </a:r>
          </a:p>
          <a:p>
            <a:pPr marL="342900" lvl="0" indent="-342900">
              <a:lnSpc>
                <a:spcPct val="107000"/>
              </a:lnSpc>
              <a:spcAft>
                <a:spcPts val="800"/>
              </a:spcAft>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Some participants discussed both good and bad things</a:t>
            </a:r>
          </a:p>
          <a:p>
            <a:pPr marL="342900" lvl="0" indent="-342900">
              <a:lnSpc>
                <a:spcPct val="107000"/>
              </a:lnSpc>
              <a:spcAft>
                <a:spcPts val="800"/>
              </a:spcAft>
              <a:buFont typeface="Symbol" panose="05050102010706020507" pitchFamily="18" charset="2"/>
              <a:buChar char=""/>
            </a:pPr>
            <a:r>
              <a:rPr lang="en-AU" sz="1400" dirty="0">
                <a:latin typeface="Calibri" panose="020F0502020204030204" pitchFamily="34" charset="0"/>
                <a:ea typeface="Calibri" panose="020F0502020204030204" pitchFamily="34" charset="0"/>
                <a:cs typeface="Cordia New" panose="020B0304020202020204" pitchFamily="34" charset="-34"/>
              </a:rPr>
              <a:t>Some participants responded that there was “nothing good”</a:t>
            </a:r>
            <a:endParaRPr lang="en-AU" sz="1400" dirty="0">
              <a:effectLst/>
              <a:latin typeface="Calibri" panose="020F0502020204030204" pitchFamily="34" charset="0"/>
              <a:ea typeface="Calibri" panose="020F0502020204030204" pitchFamily="34" charset="0"/>
              <a:cs typeface="Cordia New" panose="020B0304020202020204" pitchFamily="34" charset="-34"/>
            </a:endParaRPr>
          </a:p>
          <a:p>
            <a:pPr>
              <a:spcAft>
                <a:spcPts val="800"/>
              </a:spcAft>
            </a:pPr>
            <a:r>
              <a:rPr lang="en-AU" sz="1400" dirty="0">
                <a:effectLst/>
                <a:latin typeface="Calibri" panose="020F0502020204030204" pitchFamily="34" charset="0"/>
                <a:ea typeface="Calibri" panose="020F0502020204030204" pitchFamily="34" charset="0"/>
                <a:cs typeface="Cordia New" panose="020B0304020202020204" pitchFamily="34" charset="-34"/>
              </a:rPr>
              <a:t> </a:t>
            </a:r>
          </a:p>
        </p:txBody>
      </p:sp>
      <p:sp>
        <p:nvSpPr>
          <p:cNvPr id="4" name="TextBox 3">
            <a:extLst>
              <a:ext uri="{FF2B5EF4-FFF2-40B4-BE49-F238E27FC236}">
                <a16:creationId xmlns:a16="http://schemas.microsoft.com/office/drawing/2014/main" id="{4A4C1F2F-7ED2-AA75-B404-3884421A90C0}"/>
              </a:ext>
            </a:extLst>
          </p:cNvPr>
          <p:cNvSpPr txBox="1"/>
          <p:nvPr/>
        </p:nvSpPr>
        <p:spPr>
          <a:xfrm>
            <a:off x="6433457" y="2694413"/>
            <a:ext cx="5016458" cy="307777"/>
          </a:xfrm>
          <a:prstGeom prst="rect">
            <a:avLst/>
          </a:prstGeom>
          <a:noFill/>
        </p:spPr>
        <p:txBody>
          <a:bodyPr wrap="square">
            <a:spAutoFit/>
          </a:bodyPr>
          <a:lstStyle/>
          <a:p>
            <a:pPr>
              <a:spcAft>
                <a:spcPts val="800"/>
              </a:spcAft>
            </a:pPr>
            <a:r>
              <a:rPr lang="en-AU" sz="1400" i="1" dirty="0">
                <a:effectLst/>
                <a:latin typeface="Calibri" panose="020F0502020204030204" pitchFamily="34" charset="0"/>
                <a:ea typeface="Calibri" panose="020F0502020204030204" pitchFamily="34" charset="0"/>
                <a:cs typeface="Cordia New" panose="020B0304020202020204" pitchFamily="34" charset="-34"/>
              </a:rPr>
              <a:t> </a:t>
            </a:r>
          </a:p>
        </p:txBody>
      </p:sp>
      <p:sp>
        <p:nvSpPr>
          <p:cNvPr id="6" name="TextBox 5">
            <a:extLst>
              <a:ext uri="{FF2B5EF4-FFF2-40B4-BE49-F238E27FC236}">
                <a16:creationId xmlns:a16="http://schemas.microsoft.com/office/drawing/2014/main" id="{5F951466-24B1-079E-F6A1-CF51F0172FAA}"/>
              </a:ext>
            </a:extLst>
          </p:cNvPr>
          <p:cNvSpPr txBox="1"/>
          <p:nvPr/>
        </p:nvSpPr>
        <p:spPr>
          <a:xfrm>
            <a:off x="6095995" y="2500229"/>
            <a:ext cx="5016458" cy="4231351"/>
          </a:xfrm>
          <a:prstGeom prst="rect">
            <a:avLst/>
          </a:prstGeom>
          <a:noFill/>
        </p:spPr>
        <p:txBody>
          <a:bodyPr wrap="square">
            <a:spAutoFit/>
          </a:bodyPr>
          <a:lstStyle/>
          <a:p>
            <a:pPr>
              <a:lnSpc>
                <a:spcPct val="107000"/>
              </a:lnSpc>
            </a:pPr>
            <a:r>
              <a:rPr lang="en-US" sz="1400" i="1" dirty="0">
                <a:latin typeface="Calibri" panose="020F0502020204030204" pitchFamily="34" charset="0"/>
                <a:ea typeface="Calibri" panose="020F0502020204030204" pitchFamily="34" charset="0"/>
                <a:cs typeface="Cordia New" panose="020B0304020202020204" pitchFamily="34" charset="-34"/>
              </a:rPr>
              <a:t>“I get to celebrate my identity and feel close with multiple communities in which I exist in…”</a:t>
            </a:r>
          </a:p>
          <a:p>
            <a:pPr>
              <a:lnSpc>
                <a:spcPct val="107000"/>
              </a:lnSpc>
            </a:pPr>
            <a:endParaRPr lang="en-US" sz="1400" i="1" dirty="0">
              <a:latin typeface="Calibri" panose="020F0502020204030204" pitchFamily="34" charset="0"/>
              <a:ea typeface="Calibri" panose="020F0502020204030204" pitchFamily="34" charset="0"/>
              <a:cs typeface="Cordia New" panose="020B0304020202020204" pitchFamily="34" charset="-34"/>
            </a:endParaRPr>
          </a:p>
          <a:p>
            <a:pPr>
              <a:lnSpc>
                <a:spcPct val="107000"/>
              </a:lnSpc>
            </a:pPr>
            <a:r>
              <a:rPr lang="en-US" sz="1400" i="1" dirty="0">
                <a:latin typeface="Calibri" panose="020F0502020204030204" pitchFamily="34" charset="0"/>
                <a:ea typeface="Calibri" panose="020F0502020204030204" pitchFamily="34" charset="0"/>
                <a:cs typeface="Cordia New" panose="020B0304020202020204" pitchFamily="34" charset="-34"/>
              </a:rPr>
              <a:t>“It's nice to be able to find such a fundamental connection with another person so quickly…”</a:t>
            </a:r>
          </a:p>
          <a:p>
            <a:pPr>
              <a:lnSpc>
                <a:spcPct val="107000"/>
              </a:lnSpc>
            </a:pPr>
            <a:endParaRPr lang="en-US" sz="1400" i="1"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pPr>
            <a:r>
              <a:rPr lang="en-US" sz="1400" i="1" dirty="0">
                <a:effectLst/>
                <a:latin typeface="Calibri" panose="020F0502020204030204" pitchFamily="34" charset="0"/>
                <a:ea typeface="Calibri" panose="020F0502020204030204" pitchFamily="34" charset="0"/>
                <a:cs typeface="Cordia New" panose="020B0304020202020204" pitchFamily="34" charset="-34"/>
              </a:rPr>
              <a:t>“My identity shapes me as a person, and gives me an incredibly unique world view.”</a:t>
            </a:r>
          </a:p>
          <a:p>
            <a:pPr lvl="0">
              <a:lnSpc>
                <a:spcPct val="107000"/>
              </a:lnSpc>
            </a:pPr>
            <a:endParaRPr lang="en-US" sz="1400" i="1" dirty="0">
              <a:effectLst/>
              <a:latin typeface="Calibri" panose="020F0502020204030204" pitchFamily="34" charset="0"/>
              <a:ea typeface="Calibri" panose="020F0502020204030204" pitchFamily="34" charset="0"/>
              <a:cs typeface="Cordia New" panose="020B0304020202020204" pitchFamily="34" charset="-34"/>
            </a:endParaRPr>
          </a:p>
          <a:p>
            <a:pPr lvl="0">
              <a:lnSpc>
                <a:spcPct val="107000"/>
              </a:lnSpc>
            </a:pPr>
            <a:r>
              <a:rPr lang="en-US" sz="1400" i="1" dirty="0">
                <a:effectLst/>
                <a:latin typeface="Calibri" panose="020F0502020204030204" pitchFamily="34" charset="0"/>
                <a:ea typeface="Calibri" panose="020F0502020204030204" pitchFamily="34" charset="0"/>
                <a:cs typeface="Cordia New" panose="020B0304020202020204" pitchFamily="34" charset="-34"/>
              </a:rPr>
              <a:t>“Queerness is ingrained in the history of so many native cultures, and in </a:t>
            </a:r>
            <a:r>
              <a:rPr lang="en-US" sz="1400" i="1" dirty="0" err="1">
                <a:effectLst/>
                <a:latin typeface="Calibri" panose="020F0502020204030204" pitchFamily="34" charset="0"/>
                <a:ea typeface="Calibri" panose="020F0502020204030204" pitchFamily="34" charset="0"/>
                <a:cs typeface="Cordia New" panose="020B0304020202020204" pitchFamily="34" charset="-34"/>
              </a:rPr>
              <a:t>decolonising</a:t>
            </a:r>
            <a:r>
              <a:rPr lang="en-US" sz="1400" i="1" dirty="0">
                <a:effectLst/>
                <a:latin typeface="Calibri" panose="020F0502020204030204" pitchFamily="34" charset="0"/>
                <a:ea typeface="Calibri" panose="020F0502020204030204" pitchFamily="34" charset="0"/>
                <a:cs typeface="Cordia New" panose="020B0304020202020204" pitchFamily="34" charset="-34"/>
              </a:rPr>
              <a:t> my world view and view of myself I have become prouder of my LGBTQ identity as an Indigenous person.”</a:t>
            </a:r>
          </a:p>
          <a:p>
            <a:pPr lvl="0">
              <a:lnSpc>
                <a:spcPct val="107000"/>
              </a:lnSpc>
            </a:pPr>
            <a:endParaRPr lang="en-US" sz="1400" i="1" dirty="0">
              <a:latin typeface="Calibri" panose="020F0502020204030204" pitchFamily="34" charset="0"/>
              <a:ea typeface="Calibri" panose="020F0502020204030204" pitchFamily="34" charset="0"/>
              <a:cs typeface="Cordia New" panose="020B0304020202020204" pitchFamily="34" charset="-34"/>
            </a:endParaRPr>
          </a:p>
          <a:p>
            <a:pPr lvl="0">
              <a:lnSpc>
                <a:spcPct val="107000"/>
              </a:lnSpc>
            </a:pPr>
            <a:r>
              <a:rPr lang="en-US" sz="1400" i="1" dirty="0">
                <a:latin typeface="Calibri" panose="020F0502020204030204" pitchFamily="34" charset="0"/>
                <a:ea typeface="Calibri" panose="020F0502020204030204" pitchFamily="34" charset="0"/>
                <a:cs typeface="Cordia New" panose="020B0304020202020204" pitchFamily="34" charset="-34"/>
              </a:rPr>
              <a:t>“The community and people you find kinship with are the most important and positive part to me.”</a:t>
            </a:r>
          </a:p>
          <a:p>
            <a:pPr lvl="0">
              <a:lnSpc>
                <a:spcPct val="107000"/>
              </a:lnSpc>
            </a:pPr>
            <a:endParaRPr lang="en-US" sz="1400" i="1" dirty="0">
              <a:latin typeface="Calibri" panose="020F0502020204030204" pitchFamily="34" charset="0"/>
              <a:ea typeface="Calibri" panose="020F0502020204030204" pitchFamily="34" charset="0"/>
              <a:cs typeface="Cordia New" panose="020B0304020202020204" pitchFamily="34" charset="-34"/>
            </a:endParaRPr>
          </a:p>
          <a:p>
            <a:pPr lvl="0">
              <a:lnSpc>
                <a:spcPct val="107000"/>
              </a:lnSpc>
            </a:pPr>
            <a:r>
              <a:rPr lang="en-US" sz="1400" i="1" dirty="0">
                <a:effectLst/>
                <a:latin typeface="Calibri" panose="020F0502020204030204" pitchFamily="34" charset="0"/>
                <a:ea typeface="Calibri" panose="020F0502020204030204" pitchFamily="34" charset="0"/>
                <a:cs typeface="Cordia New" panose="020B0304020202020204" pitchFamily="34" charset="-34"/>
              </a:rPr>
              <a:t> “I'm deadly!!!!!!!!!!!”</a:t>
            </a:r>
          </a:p>
          <a:p>
            <a:pPr lvl="0">
              <a:lnSpc>
                <a:spcPct val="107000"/>
              </a:lnSpc>
            </a:pPr>
            <a:endParaRPr lang="en-US" sz="1400" i="1"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611779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49F0-79EE-74E9-CEC9-96E30441C8E6}"/>
              </a:ext>
            </a:extLst>
          </p:cNvPr>
          <p:cNvSpPr>
            <a:spLocks noGrp="1"/>
          </p:cNvSpPr>
          <p:nvPr>
            <p:ph type="title"/>
          </p:nvPr>
        </p:nvSpPr>
        <p:spPr/>
        <p:txBody>
          <a:bodyPr/>
          <a:lstStyle/>
          <a:p>
            <a:r>
              <a:rPr lang="en-AU" dirty="0"/>
              <a:t>Discussion</a:t>
            </a:r>
          </a:p>
        </p:txBody>
      </p:sp>
      <p:sp>
        <p:nvSpPr>
          <p:cNvPr id="3" name="Content Placeholder 2">
            <a:extLst>
              <a:ext uri="{FF2B5EF4-FFF2-40B4-BE49-F238E27FC236}">
                <a16:creationId xmlns:a16="http://schemas.microsoft.com/office/drawing/2014/main" id="{74E56E53-3CE5-A0FB-4BD0-4D9FC58B4B4A}"/>
              </a:ext>
            </a:extLst>
          </p:cNvPr>
          <p:cNvSpPr>
            <a:spLocks noGrp="1"/>
          </p:cNvSpPr>
          <p:nvPr>
            <p:ph idx="1"/>
          </p:nvPr>
        </p:nvSpPr>
        <p:spPr/>
        <p:txBody>
          <a:bodyPr/>
          <a:lstStyle/>
          <a:p>
            <a:pPr marL="0" lvl="0" indent="0">
              <a:buNone/>
            </a:pPr>
            <a:r>
              <a:rPr lang="en-AU" b="1" dirty="0"/>
              <a:t>1) Again, overall thoughts on the findings?</a:t>
            </a:r>
          </a:p>
          <a:p>
            <a:pPr marL="0" lvl="0" indent="0">
              <a:buNone/>
            </a:pPr>
            <a:endParaRPr lang="en-AU" b="1" dirty="0"/>
          </a:p>
          <a:p>
            <a:pPr marL="0" lvl="0" indent="0">
              <a:buNone/>
            </a:pPr>
            <a:r>
              <a:rPr lang="en-AU" b="1" dirty="0"/>
              <a:t>2) What do you see as the opportunities for implementation?</a:t>
            </a:r>
          </a:p>
          <a:p>
            <a:pPr marL="0" lvl="0" indent="0">
              <a:buNone/>
            </a:pPr>
            <a:endParaRPr lang="en-AU" b="1" dirty="0"/>
          </a:p>
          <a:p>
            <a:pPr marL="0" lvl="0" indent="0">
              <a:buNone/>
            </a:pPr>
            <a:r>
              <a:rPr lang="en-AU" b="1" dirty="0"/>
              <a:t>3) Are there any sensitivities we need to take into account when publishing the data?</a:t>
            </a:r>
          </a:p>
          <a:p>
            <a:endParaRPr lang="en-AU" dirty="0"/>
          </a:p>
        </p:txBody>
      </p:sp>
    </p:spTree>
    <p:extLst>
      <p:ext uri="{BB962C8B-B14F-4D97-AF65-F5344CB8AC3E}">
        <p14:creationId xmlns:p14="http://schemas.microsoft.com/office/powerpoint/2010/main" val="25585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D58F-9D73-48B3-804D-AD24D59419EF}"/>
              </a:ext>
            </a:extLst>
          </p:cNvPr>
          <p:cNvSpPr>
            <a:spLocks noGrp="1"/>
          </p:cNvSpPr>
          <p:nvPr>
            <p:ph type="title"/>
          </p:nvPr>
        </p:nvSpPr>
        <p:spPr>
          <a:xfrm>
            <a:off x="838196" y="1410868"/>
            <a:ext cx="10515600" cy="1325563"/>
          </a:xfrm>
        </p:spPr>
        <p:txBody>
          <a:bodyPr/>
          <a:lstStyle/>
          <a:p>
            <a:r>
              <a:rPr lang="en-AU" dirty="0"/>
              <a:t>Next Steps</a:t>
            </a:r>
          </a:p>
        </p:txBody>
      </p:sp>
      <p:sp>
        <p:nvSpPr>
          <p:cNvPr id="3" name="Content Placeholder 2">
            <a:extLst>
              <a:ext uri="{FF2B5EF4-FFF2-40B4-BE49-F238E27FC236}">
                <a16:creationId xmlns:a16="http://schemas.microsoft.com/office/drawing/2014/main" id="{FA3DD6E9-69FF-42AD-BC76-5575B8A29A88}"/>
              </a:ext>
            </a:extLst>
          </p:cNvPr>
          <p:cNvSpPr>
            <a:spLocks noGrp="1"/>
          </p:cNvSpPr>
          <p:nvPr>
            <p:ph idx="1"/>
          </p:nvPr>
        </p:nvSpPr>
        <p:spPr>
          <a:xfrm>
            <a:off x="838196" y="2739081"/>
            <a:ext cx="10515600" cy="1907454"/>
          </a:xfrm>
        </p:spPr>
        <p:txBody>
          <a:bodyPr/>
          <a:lstStyle/>
          <a:p>
            <a:r>
              <a:rPr lang="en-AU" dirty="0"/>
              <a:t>Elders forum (early 2023)</a:t>
            </a:r>
          </a:p>
          <a:p>
            <a:r>
              <a:rPr lang="en-AU" dirty="0"/>
              <a:t>Community webinar once findings finalised (early 2023)</a:t>
            </a:r>
          </a:p>
          <a:p>
            <a:r>
              <a:rPr lang="en-AU" dirty="0"/>
              <a:t>Community Report (mid 2023) </a:t>
            </a:r>
          </a:p>
          <a:p>
            <a:pPr marL="0" indent="0">
              <a:buNone/>
            </a:pPr>
            <a:endParaRPr lang="en-AU" dirty="0"/>
          </a:p>
        </p:txBody>
      </p:sp>
      <p:sp>
        <p:nvSpPr>
          <p:cNvPr id="4" name="Rectangle 3">
            <a:extLst>
              <a:ext uri="{FF2B5EF4-FFF2-40B4-BE49-F238E27FC236}">
                <a16:creationId xmlns:a16="http://schemas.microsoft.com/office/drawing/2014/main" id="{A57D0C2B-9FCA-2499-9203-34A2DB4B770B}"/>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computer&#10;&#10;Description automatically generated with medium confidence">
            <a:extLst>
              <a:ext uri="{FF2B5EF4-FFF2-40B4-BE49-F238E27FC236}">
                <a16:creationId xmlns:a16="http://schemas.microsoft.com/office/drawing/2014/main" id="{81E407B2-C76D-6A7B-A193-15147F8EA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Tree>
    <p:extLst>
      <p:ext uri="{BB962C8B-B14F-4D97-AF65-F5344CB8AC3E}">
        <p14:creationId xmlns:p14="http://schemas.microsoft.com/office/powerpoint/2010/main" val="1225930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10F81A50-3C99-3318-91E8-6F84F119B9F8}"/>
              </a:ext>
            </a:extLst>
          </p:cNvPr>
          <p:cNvSpPr txBox="1"/>
          <p:nvPr/>
        </p:nvSpPr>
        <p:spPr>
          <a:xfrm>
            <a:off x="1057402" y="1585100"/>
            <a:ext cx="10077188" cy="4524315"/>
          </a:xfrm>
          <a:prstGeom prst="rect">
            <a:avLst/>
          </a:prstGeom>
          <a:noFill/>
        </p:spPr>
        <p:txBody>
          <a:bodyPr wrap="square" rtlCol="0">
            <a:spAutoFit/>
          </a:bodyPr>
          <a:lstStyle/>
          <a:p>
            <a:r>
              <a:rPr lang="en-AU" dirty="0"/>
              <a:t>Research team: Dr Bep Uink, Shakara Liddelow-Hunt, Prof Braden Hill, Prof Ashleigh Lin, Dr Yael Perry</a:t>
            </a:r>
          </a:p>
          <a:p>
            <a:endParaRPr lang="en-AU" dirty="0"/>
          </a:p>
          <a:p>
            <a:r>
              <a:rPr lang="en-AU" dirty="0"/>
              <a:t>Artist: Skye Milton</a:t>
            </a:r>
          </a:p>
          <a:p>
            <a:endParaRPr lang="en-AU" dirty="0"/>
          </a:p>
          <a:p>
            <a:r>
              <a:rPr lang="en-AU" dirty="0"/>
              <a:t>Telethon Kids Institute, Kulbardi Aboriginal Centre (Murdoch University), Edith Cowan University </a:t>
            </a:r>
          </a:p>
          <a:p>
            <a:endParaRPr lang="en-AU" dirty="0"/>
          </a:p>
          <a:p>
            <a:r>
              <a:rPr lang="en-US" dirty="0"/>
              <a:t>The ethics of this research project have been approved by:</a:t>
            </a:r>
          </a:p>
          <a:p>
            <a:pPr marL="285750" indent="-285750">
              <a:buFont typeface="Arial" panose="020B0604020202020204" pitchFamily="34" charset="0"/>
              <a:buChar char="•"/>
            </a:pPr>
            <a:r>
              <a:rPr lang="en-US" dirty="0"/>
              <a:t>Western Australian Aboriginal Health Ethics Committee (WAAHEC) #1000</a:t>
            </a:r>
          </a:p>
          <a:p>
            <a:pPr marL="285750" indent="-285750">
              <a:buFont typeface="Arial" panose="020B0604020202020204" pitchFamily="34" charset="0"/>
              <a:buChar char="•"/>
            </a:pPr>
            <a:r>
              <a:rPr lang="en-US" dirty="0"/>
              <a:t>Department of Health and Menzies School of Health Research Top End HREC (TEHREC) #2021-3997</a:t>
            </a:r>
          </a:p>
          <a:p>
            <a:pPr marL="285750" indent="-285750">
              <a:buFont typeface="Arial" panose="020B0604020202020204" pitchFamily="34" charset="0"/>
              <a:buChar char="•"/>
            </a:pPr>
            <a:r>
              <a:rPr lang="en-US" dirty="0"/>
              <a:t>Central Australian Health Research Ethics Committee (CAHREC) #2021-3997</a:t>
            </a:r>
          </a:p>
          <a:p>
            <a:pPr marL="285750" indent="-285750">
              <a:buFont typeface="Arial" panose="020B0604020202020204" pitchFamily="34" charset="0"/>
              <a:buChar char="•"/>
            </a:pPr>
            <a:r>
              <a:rPr lang="en-US" dirty="0"/>
              <a:t>Aboriginal Health Research Ethics Committee (AHREC) #04-21-924</a:t>
            </a:r>
          </a:p>
          <a:p>
            <a:pPr marL="285750" indent="-285750">
              <a:buFont typeface="Arial" panose="020B0604020202020204" pitchFamily="34" charset="0"/>
              <a:buChar char="•"/>
            </a:pPr>
            <a:r>
              <a:rPr lang="en-US" dirty="0"/>
              <a:t>Aboriginal Health and Medical Research Council NSW (AH&amp;MRC) #1787/21 </a:t>
            </a:r>
          </a:p>
          <a:p>
            <a:pPr marL="285750" indent="-285750">
              <a:buFont typeface="Arial" panose="020B0604020202020204" pitchFamily="34" charset="0"/>
              <a:buChar char="•"/>
            </a:pPr>
            <a:r>
              <a:rPr lang="en-US" dirty="0"/>
              <a:t>Australian Institute of Aboriginal and Torres Strait Islander Studies (AIATSIS) #EO231-20210114 </a:t>
            </a:r>
          </a:p>
          <a:p>
            <a:pPr marL="285750" indent="-285750">
              <a:buFont typeface="Arial" panose="020B0604020202020204" pitchFamily="34" charset="0"/>
              <a:buChar char="•"/>
            </a:pPr>
            <a:r>
              <a:rPr lang="en-US" dirty="0"/>
              <a:t>ACON Research Ethics Review Committee #202118</a:t>
            </a:r>
          </a:p>
          <a:p>
            <a:pPr marL="285750" indent="-285750">
              <a:buFont typeface="Arial" panose="020B0604020202020204" pitchFamily="34" charset="0"/>
              <a:buChar char="•"/>
            </a:pPr>
            <a:endParaRPr lang="en-US" dirty="0"/>
          </a:p>
          <a:p>
            <a:r>
              <a:rPr lang="en-US" dirty="0"/>
              <a:t>This project is funded by the National Health and Medical Research Council (NHMRC)</a:t>
            </a:r>
          </a:p>
        </p:txBody>
      </p:sp>
    </p:spTree>
    <p:extLst>
      <p:ext uri="{BB962C8B-B14F-4D97-AF65-F5344CB8AC3E}">
        <p14:creationId xmlns:p14="http://schemas.microsoft.com/office/powerpoint/2010/main" val="226939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2" name="TextBox 1">
            <a:extLst>
              <a:ext uri="{FF2B5EF4-FFF2-40B4-BE49-F238E27FC236}">
                <a16:creationId xmlns:a16="http://schemas.microsoft.com/office/drawing/2014/main" id="{627C1FD4-CD5C-9761-10AC-F27F723BB2CD}"/>
              </a:ext>
            </a:extLst>
          </p:cNvPr>
          <p:cNvSpPr txBox="1"/>
          <p:nvPr/>
        </p:nvSpPr>
        <p:spPr>
          <a:xfrm>
            <a:off x="2879199" y="1612026"/>
            <a:ext cx="6433594" cy="2246769"/>
          </a:xfrm>
          <a:prstGeom prst="rect">
            <a:avLst/>
          </a:prstGeom>
          <a:noFill/>
        </p:spPr>
        <p:txBody>
          <a:bodyPr wrap="square" rtlCol="0">
            <a:spAutoFit/>
          </a:bodyPr>
          <a:lstStyle/>
          <a:p>
            <a:pPr algn="ctr"/>
            <a:r>
              <a:rPr lang="en-AU" sz="2800" dirty="0"/>
              <a:t>National online survey for people who are:</a:t>
            </a:r>
          </a:p>
          <a:p>
            <a:pPr algn="ctr"/>
            <a:endParaRPr lang="en-AU" sz="2800" dirty="0"/>
          </a:p>
          <a:p>
            <a:pPr algn="ctr"/>
            <a:r>
              <a:rPr lang="en-AU" sz="2800" dirty="0"/>
              <a:t>Aboriginal and Torres Strait Islander</a:t>
            </a:r>
          </a:p>
          <a:p>
            <a:pPr algn="ctr"/>
            <a:r>
              <a:rPr lang="en-AU" sz="2800" dirty="0"/>
              <a:t>LGBTQA+</a:t>
            </a:r>
          </a:p>
          <a:p>
            <a:pPr algn="ctr"/>
            <a:r>
              <a:rPr lang="en-AU" sz="2800" dirty="0"/>
              <a:t>Aged 14-25 years</a:t>
            </a:r>
          </a:p>
        </p:txBody>
      </p:sp>
      <p:sp>
        <p:nvSpPr>
          <p:cNvPr id="5" name="TextBox 4">
            <a:extLst>
              <a:ext uri="{FF2B5EF4-FFF2-40B4-BE49-F238E27FC236}">
                <a16:creationId xmlns:a16="http://schemas.microsoft.com/office/drawing/2014/main" id="{1BFC93AA-C1CE-AA73-FD27-8DC1EF8BD373}"/>
              </a:ext>
            </a:extLst>
          </p:cNvPr>
          <p:cNvSpPr txBox="1"/>
          <p:nvPr/>
        </p:nvSpPr>
        <p:spPr>
          <a:xfrm>
            <a:off x="4168585" y="4469130"/>
            <a:ext cx="3854821" cy="523220"/>
          </a:xfrm>
          <a:prstGeom prst="rect">
            <a:avLst/>
          </a:prstGeom>
          <a:noFill/>
        </p:spPr>
        <p:txBody>
          <a:bodyPr wrap="square" rtlCol="0">
            <a:spAutoFit/>
          </a:bodyPr>
          <a:lstStyle/>
          <a:p>
            <a:pPr algn="ctr"/>
            <a:r>
              <a:rPr lang="en-AU" sz="2800" dirty="0"/>
              <a:t>Participants(n) =  619</a:t>
            </a:r>
          </a:p>
        </p:txBody>
      </p:sp>
      <p:pic>
        <p:nvPicPr>
          <p:cNvPr id="7" name="Picture 6" descr="A person wearing a garment&#10;&#10;Description automatically generated with medium confidence">
            <a:extLst>
              <a:ext uri="{FF2B5EF4-FFF2-40B4-BE49-F238E27FC236}">
                <a16:creationId xmlns:a16="http://schemas.microsoft.com/office/drawing/2014/main" id="{CE318F6F-47EC-F20E-FC43-6E1E0A7B5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624" y="2436110"/>
            <a:ext cx="4428407" cy="4428407"/>
          </a:xfrm>
          <a:prstGeom prst="rect">
            <a:avLst/>
          </a:prstGeom>
        </p:spPr>
      </p:pic>
      <p:pic>
        <p:nvPicPr>
          <p:cNvPr id="9" name="Picture 8" descr="A person wearing a garment&#10;&#10;Description automatically generated with medium confidence">
            <a:extLst>
              <a:ext uri="{FF2B5EF4-FFF2-40B4-BE49-F238E27FC236}">
                <a16:creationId xmlns:a16="http://schemas.microsoft.com/office/drawing/2014/main" id="{291838B1-CC05-DE4E-1CDF-1E23DB53D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35" y="2429592"/>
            <a:ext cx="4428408" cy="4428408"/>
          </a:xfrm>
          <a:prstGeom prst="rect">
            <a:avLst/>
          </a:prstGeom>
        </p:spPr>
      </p:pic>
    </p:spTree>
    <p:extLst>
      <p:ext uri="{BB962C8B-B14F-4D97-AF65-F5344CB8AC3E}">
        <p14:creationId xmlns:p14="http://schemas.microsoft.com/office/powerpoint/2010/main" val="95201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pic>
        <p:nvPicPr>
          <p:cNvPr id="7" name="Picture 6">
            <a:extLst>
              <a:ext uri="{FF2B5EF4-FFF2-40B4-BE49-F238E27FC236}">
                <a16:creationId xmlns:a16="http://schemas.microsoft.com/office/drawing/2014/main" id="{BBFF9C26-1FE3-1F35-3C7E-4CFF27BDBA1B}"/>
              </a:ext>
            </a:extLst>
          </p:cNvPr>
          <p:cNvPicPr>
            <a:picLocks noChangeAspect="1"/>
          </p:cNvPicPr>
          <p:nvPr/>
        </p:nvPicPr>
        <p:blipFill rotWithShape="1">
          <a:blip r:embed="rId4"/>
          <a:srcRect r="11175"/>
          <a:stretch/>
        </p:blipFill>
        <p:spPr>
          <a:xfrm>
            <a:off x="373244" y="1958109"/>
            <a:ext cx="6753446" cy="4483417"/>
          </a:xfrm>
          <a:prstGeom prst="rect">
            <a:avLst/>
          </a:prstGeom>
        </p:spPr>
      </p:pic>
      <p:sp>
        <p:nvSpPr>
          <p:cNvPr id="11" name="TextBox 10">
            <a:extLst>
              <a:ext uri="{FF2B5EF4-FFF2-40B4-BE49-F238E27FC236}">
                <a16:creationId xmlns:a16="http://schemas.microsoft.com/office/drawing/2014/main" id="{01E62712-766E-3166-D716-9ADB821DD2F0}"/>
              </a:ext>
            </a:extLst>
          </p:cNvPr>
          <p:cNvSpPr txBox="1"/>
          <p:nvPr/>
        </p:nvSpPr>
        <p:spPr>
          <a:xfrm>
            <a:off x="4753590" y="1117283"/>
            <a:ext cx="2684811" cy="461665"/>
          </a:xfrm>
          <a:prstGeom prst="rect">
            <a:avLst/>
          </a:prstGeom>
          <a:noFill/>
        </p:spPr>
        <p:txBody>
          <a:bodyPr wrap="square" rtlCol="0">
            <a:spAutoFit/>
          </a:bodyPr>
          <a:lstStyle/>
          <a:p>
            <a:pPr algn="ctr"/>
            <a:r>
              <a:rPr lang="en-AU" sz="2400" dirty="0"/>
              <a:t>Demographics</a:t>
            </a:r>
          </a:p>
        </p:txBody>
      </p:sp>
      <p:graphicFrame>
        <p:nvGraphicFramePr>
          <p:cNvPr id="10" name="Table 10">
            <a:extLst>
              <a:ext uri="{FF2B5EF4-FFF2-40B4-BE49-F238E27FC236}">
                <a16:creationId xmlns:a16="http://schemas.microsoft.com/office/drawing/2014/main" id="{67F18F74-21AD-0AA0-247F-7F8808817F7B}"/>
              </a:ext>
            </a:extLst>
          </p:cNvPr>
          <p:cNvGraphicFramePr>
            <a:graphicFrameLocks noGrp="1"/>
          </p:cNvGraphicFramePr>
          <p:nvPr/>
        </p:nvGraphicFramePr>
        <p:xfrm>
          <a:off x="6730333" y="3121891"/>
          <a:ext cx="4706367" cy="2909002"/>
        </p:xfrm>
        <a:graphic>
          <a:graphicData uri="http://schemas.openxmlformats.org/drawingml/2006/table">
            <a:tbl>
              <a:tblPr firstRow="1" bandRow="1">
                <a:tableStyleId>{5C22544A-7EE6-4342-B048-85BDC9FD1C3A}</a:tableStyleId>
              </a:tblPr>
              <a:tblGrid>
                <a:gridCol w="2358249">
                  <a:extLst>
                    <a:ext uri="{9D8B030D-6E8A-4147-A177-3AD203B41FA5}">
                      <a16:colId xmlns:a16="http://schemas.microsoft.com/office/drawing/2014/main" val="1210753136"/>
                    </a:ext>
                  </a:extLst>
                </a:gridCol>
                <a:gridCol w="1182254">
                  <a:extLst>
                    <a:ext uri="{9D8B030D-6E8A-4147-A177-3AD203B41FA5}">
                      <a16:colId xmlns:a16="http://schemas.microsoft.com/office/drawing/2014/main" val="678216124"/>
                    </a:ext>
                  </a:extLst>
                </a:gridCol>
                <a:gridCol w="1165864">
                  <a:extLst>
                    <a:ext uri="{9D8B030D-6E8A-4147-A177-3AD203B41FA5}">
                      <a16:colId xmlns:a16="http://schemas.microsoft.com/office/drawing/2014/main" val="3345459594"/>
                    </a:ext>
                  </a:extLst>
                </a:gridCol>
              </a:tblGrid>
              <a:tr h="443206">
                <a:tc>
                  <a:txBody>
                    <a:bodyPr/>
                    <a:lstStyle/>
                    <a:p>
                      <a:endParaRPr lang="en-AU" sz="1600" dirty="0"/>
                    </a:p>
                  </a:txBody>
                  <a:tcPr anchor="ctr"/>
                </a:tc>
                <a:tc>
                  <a:txBody>
                    <a:bodyPr/>
                    <a:lstStyle/>
                    <a:p>
                      <a:r>
                        <a:rPr lang="en-AU" sz="1600" dirty="0"/>
                        <a:t>Frequency</a:t>
                      </a:r>
                    </a:p>
                  </a:txBody>
                  <a:tcPr anchor="ctr"/>
                </a:tc>
                <a:tc>
                  <a:txBody>
                    <a:bodyPr/>
                    <a:lstStyle/>
                    <a:p>
                      <a:r>
                        <a:rPr lang="en-AU" sz="1600" dirty="0"/>
                        <a:t>Percent (%)</a:t>
                      </a:r>
                    </a:p>
                  </a:txBody>
                  <a:tcPr anchor="ctr"/>
                </a:tc>
                <a:extLst>
                  <a:ext uri="{0D108BD9-81ED-4DB2-BD59-A6C34878D82A}">
                    <a16:rowId xmlns:a16="http://schemas.microsoft.com/office/drawing/2014/main" val="275213330"/>
                  </a:ext>
                </a:extLst>
              </a:tr>
              <a:tr h="821932">
                <a:tc>
                  <a:txBody>
                    <a:bodyPr/>
                    <a:lstStyle/>
                    <a:p>
                      <a:r>
                        <a:rPr lang="en-AU" sz="1600" dirty="0"/>
                        <a:t>Aboriginal</a:t>
                      </a:r>
                    </a:p>
                  </a:txBody>
                  <a:tcPr anchor="ctr"/>
                </a:tc>
                <a:tc>
                  <a:txBody>
                    <a:bodyPr/>
                    <a:lstStyle/>
                    <a:p>
                      <a:r>
                        <a:rPr lang="en-AU" sz="1600" dirty="0"/>
                        <a:t>535</a:t>
                      </a:r>
                    </a:p>
                  </a:txBody>
                  <a:tcPr anchor="ctr"/>
                </a:tc>
                <a:tc>
                  <a:txBody>
                    <a:bodyPr/>
                    <a:lstStyle/>
                    <a:p>
                      <a:r>
                        <a:rPr lang="en-AU" sz="1600" dirty="0"/>
                        <a:t>86.4</a:t>
                      </a:r>
                    </a:p>
                  </a:txBody>
                  <a:tcPr anchor="ctr"/>
                </a:tc>
                <a:extLst>
                  <a:ext uri="{0D108BD9-81ED-4DB2-BD59-A6C34878D82A}">
                    <a16:rowId xmlns:a16="http://schemas.microsoft.com/office/drawing/2014/main" val="3764226865"/>
                  </a:ext>
                </a:extLst>
              </a:tr>
              <a:tr h="821932">
                <a:tc>
                  <a:txBody>
                    <a:bodyPr/>
                    <a:lstStyle/>
                    <a:p>
                      <a:r>
                        <a:rPr lang="en-AU" sz="1600" dirty="0"/>
                        <a:t>Torres Strait Islander</a:t>
                      </a:r>
                    </a:p>
                  </a:txBody>
                  <a:tcPr anchor="ctr"/>
                </a:tc>
                <a:tc>
                  <a:txBody>
                    <a:bodyPr/>
                    <a:lstStyle/>
                    <a:p>
                      <a:r>
                        <a:rPr lang="en-AU" sz="1600" dirty="0"/>
                        <a:t>41</a:t>
                      </a:r>
                    </a:p>
                  </a:txBody>
                  <a:tcPr anchor="ctr"/>
                </a:tc>
                <a:tc>
                  <a:txBody>
                    <a:bodyPr/>
                    <a:lstStyle/>
                    <a:p>
                      <a:r>
                        <a:rPr lang="en-AU" sz="1600" dirty="0"/>
                        <a:t>6.6</a:t>
                      </a:r>
                    </a:p>
                  </a:txBody>
                  <a:tcPr anchor="ctr"/>
                </a:tc>
                <a:extLst>
                  <a:ext uri="{0D108BD9-81ED-4DB2-BD59-A6C34878D82A}">
                    <a16:rowId xmlns:a16="http://schemas.microsoft.com/office/drawing/2014/main" val="1525848858"/>
                  </a:ext>
                </a:extLst>
              </a:tr>
              <a:tr h="821932">
                <a:tc>
                  <a:txBody>
                    <a:bodyPr/>
                    <a:lstStyle/>
                    <a:p>
                      <a:r>
                        <a:rPr lang="en-AU" sz="1600" dirty="0"/>
                        <a:t>Aboriginal and Torres Strait Islander</a:t>
                      </a:r>
                    </a:p>
                  </a:txBody>
                  <a:tcPr anchor="ctr"/>
                </a:tc>
                <a:tc>
                  <a:txBody>
                    <a:bodyPr/>
                    <a:lstStyle/>
                    <a:p>
                      <a:r>
                        <a:rPr lang="en-AU" sz="1600" dirty="0"/>
                        <a:t>43</a:t>
                      </a:r>
                    </a:p>
                  </a:txBody>
                  <a:tcPr anchor="ctr"/>
                </a:tc>
                <a:tc>
                  <a:txBody>
                    <a:bodyPr/>
                    <a:lstStyle/>
                    <a:p>
                      <a:r>
                        <a:rPr lang="en-AU" sz="1600" dirty="0"/>
                        <a:t>6.9</a:t>
                      </a:r>
                    </a:p>
                  </a:txBody>
                  <a:tcPr anchor="ctr"/>
                </a:tc>
                <a:extLst>
                  <a:ext uri="{0D108BD9-81ED-4DB2-BD59-A6C34878D82A}">
                    <a16:rowId xmlns:a16="http://schemas.microsoft.com/office/drawing/2014/main" val="2394409472"/>
                  </a:ext>
                </a:extLst>
              </a:tr>
            </a:tbl>
          </a:graphicData>
        </a:graphic>
      </p:graphicFrame>
    </p:spTree>
    <p:extLst>
      <p:ext uri="{BB962C8B-B14F-4D97-AF65-F5344CB8AC3E}">
        <p14:creationId xmlns:p14="http://schemas.microsoft.com/office/powerpoint/2010/main" val="152658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837F0-7314-2D2B-0522-F1131D794A41}"/>
              </a:ext>
            </a:extLst>
          </p:cNvPr>
          <p:cNvSpPr/>
          <p:nvPr/>
        </p:nvSpPr>
        <p:spPr>
          <a:xfrm>
            <a:off x="2949791" y="-3896"/>
            <a:ext cx="6292413" cy="111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screenshot of a computer&#10;&#10;Description automatically generated with medium confidence">
            <a:extLst>
              <a:ext uri="{FF2B5EF4-FFF2-40B4-BE49-F238E27FC236}">
                <a16:creationId xmlns:a16="http://schemas.microsoft.com/office/drawing/2014/main" id="{72FAD7A7-1E9B-A96A-F7A8-B089CDBE6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65" y="139417"/>
            <a:ext cx="5381263" cy="768059"/>
          </a:xfrm>
          <a:prstGeom prst="rect">
            <a:avLst/>
          </a:prstGeom>
        </p:spPr>
      </p:pic>
      <p:sp>
        <p:nvSpPr>
          <p:cNvPr id="12" name="TextBox 11">
            <a:extLst>
              <a:ext uri="{FF2B5EF4-FFF2-40B4-BE49-F238E27FC236}">
                <a16:creationId xmlns:a16="http://schemas.microsoft.com/office/drawing/2014/main" id="{95172298-94EB-0AA8-1FAC-B39603D113FA}"/>
              </a:ext>
            </a:extLst>
          </p:cNvPr>
          <p:cNvSpPr txBox="1"/>
          <p:nvPr/>
        </p:nvSpPr>
        <p:spPr>
          <a:xfrm>
            <a:off x="4753590" y="1117283"/>
            <a:ext cx="2684811" cy="461665"/>
          </a:xfrm>
          <a:prstGeom prst="rect">
            <a:avLst/>
          </a:prstGeom>
          <a:noFill/>
        </p:spPr>
        <p:txBody>
          <a:bodyPr wrap="square" rtlCol="0">
            <a:spAutoFit/>
          </a:bodyPr>
          <a:lstStyle/>
          <a:p>
            <a:pPr algn="ctr"/>
            <a:r>
              <a:rPr lang="en-AU" sz="2400" dirty="0"/>
              <a:t>Demographics</a:t>
            </a:r>
          </a:p>
        </p:txBody>
      </p:sp>
      <p:graphicFrame>
        <p:nvGraphicFramePr>
          <p:cNvPr id="10" name="Chart 9">
            <a:extLst>
              <a:ext uri="{FF2B5EF4-FFF2-40B4-BE49-F238E27FC236}">
                <a16:creationId xmlns:a16="http://schemas.microsoft.com/office/drawing/2014/main" id="{9AE3C778-C19A-D44E-CFB1-7B34A0D8C04A}"/>
              </a:ext>
            </a:extLst>
          </p:cNvPr>
          <p:cNvGraphicFramePr>
            <a:graphicFrameLocks/>
          </p:cNvGraphicFramePr>
          <p:nvPr/>
        </p:nvGraphicFramePr>
        <p:xfrm>
          <a:off x="707406" y="2323090"/>
          <a:ext cx="5560044" cy="34671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6C17744-2C02-5171-760C-5C412F8BDC2E}"/>
              </a:ext>
            </a:extLst>
          </p:cNvPr>
          <p:cNvSpPr txBox="1"/>
          <p:nvPr/>
        </p:nvSpPr>
        <p:spPr>
          <a:xfrm>
            <a:off x="6721466" y="2326768"/>
            <a:ext cx="3929908" cy="923330"/>
          </a:xfrm>
          <a:prstGeom prst="rect">
            <a:avLst/>
          </a:prstGeom>
          <a:noFill/>
        </p:spPr>
        <p:txBody>
          <a:bodyPr wrap="square" rtlCol="0">
            <a:spAutoFit/>
          </a:bodyPr>
          <a:lstStyle/>
          <a:p>
            <a:pPr algn="ctr"/>
            <a:r>
              <a:rPr lang="en-AU" dirty="0"/>
              <a:t>Rurality</a:t>
            </a:r>
            <a:r>
              <a:rPr lang="en-AU" dirty="0">
                <a:solidFill>
                  <a:srgbClr val="FF0000"/>
                </a:solidFill>
              </a:rPr>
              <a:t> </a:t>
            </a:r>
          </a:p>
          <a:p>
            <a:pPr algn="ctr"/>
            <a:endParaRPr lang="en-AU" dirty="0">
              <a:solidFill>
                <a:srgbClr val="FF0000"/>
              </a:solidFill>
            </a:endParaRPr>
          </a:p>
          <a:p>
            <a:pPr algn="ctr"/>
            <a:endParaRPr lang="en-AU" dirty="0">
              <a:solidFill>
                <a:srgbClr val="FF0000"/>
              </a:solidFill>
            </a:endParaRPr>
          </a:p>
        </p:txBody>
      </p:sp>
      <p:graphicFrame>
        <p:nvGraphicFramePr>
          <p:cNvPr id="4" name="Table 3">
            <a:extLst>
              <a:ext uri="{FF2B5EF4-FFF2-40B4-BE49-F238E27FC236}">
                <a16:creationId xmlns:a16="http://schemas.microsoft.com/office/drawing/2014/main" id="{525DE7FF-4E54-406A-87F6-153005890B3A}"/>
              </a:ext>
            </a:extLst>
          </p:cNvPr>
          <p:cNvGraphicFramePr>
            <a:graphicFrameLocks noGrp="1"/>
          </p:cNvGraphicFramePr>
          <p:nvPr>
            <p:extLst>
              <p:ext uri="{D42A27DB-BD31-4B8C-83A1-F6EECF244321}">
                <p14:modId xmlns:p14="http://schemas.microsoft.com/office/powerpoint/2010/main" val="4085573621"/>
              </p:ext>
            </p:extLst>
          </p:nvPr>
        </p:nvGraphicFramePr>
        <p:xfrm>
          <a:off x="6754954" y="2871787"/>
          <a:ext cx="4729640" cy="3181306"/>
        </p:xfrm>
        <a:graphic>
          <a:graphicData uri="http://schemas.openxmlformats.org/drawingml/2006/table">
            <a:tbl>
              <a:tblPr>
                <a:tableStyleId>{5C22544A-7EE6-4342-B048-85BDC9FD1C3A}</a:tableStyleId>
              </a:tblPr>
              <a:tblGrid>
                <a:gridCol w="1182410">
                  <a:extLst>
                    <a:ext uri="{9D8B030D-6E8A-4147-A177-3AD203B41FA5}">
                      <a16:colId xmlns:a16="http://schemas.microsoft.com/office/drawing/2014/main" val="2819734305"/>
                    </a:ext>
                  </a:extLst>
                </a:gridCol>
                <a:gridCol w="1182410">
                  <a:extLst>
                    <a:ext uri="{9D8B030D-6E8A-4147-A177-3AD203B41FA5}">
                      <a16:colId xmlns:a16="http://schemas.microsoft.com/office/drawing/2014/main" val="2531569121"/>
                    </a:ext>
                  </a:extLst>
                </a:gridCol>
                <a:gridCol w="1182410">
                  <a:extLst>
                    <a:ext uri="{9D8B030D-6E8A-4147-A177-3AD203B41FA5}">
                      <a16:colId xmlns:a16="http://schemas.microsoft.com/office/drawing/2014/main" val="3228016538"/>
                    </a:ext>
                  </a:extLst>
                </a:gridCol>
                <a:gridCol w="1182410">
                  <a:extLst>
                    <a:ext uri="{9D8B030D-6E8A-4147-A177-3AD203B41FA5}">
                      <a16:colId xmlns:a16="http://schemas.microsoft.com/office/drawing/2014/main" val="2752491548"/>
                    </a:ext>
                  </a:extLst>
                </a:gridCol>
              </a:tblGrid>
              <a:tr h="125652">
                <a:tc gridSpan="2">
                  <a:txBody>
                    <a:bodyPr/>
                    <a:lstStyle/>
                    <a:p>
                      <a:pPr algn="l" fontAlgn="b"/>
                      <a:r>
                        <a:rPr lang="en-AU" sz="1800" u="none" strike="noStrike" dirty="0">
                          <a:effectLst/>
                        </a:rPr>
                        <a:t> </a:t>
                      </a:r>
                      <a:endParaRPr lang="en-AU" sz="1800" b="0" i="0" u="none" strike="noStrike" dirty="0">
                        <a:solidFill>
                          <a:srgbClr val="333399"/>
                        </a:solidFill>
                        <a:effectLst/>
                        <a:latin typeface="Arial" panose="020B0604020202020204" pitchFamily="34" charset="0"/>
                      </a:endParaRPr>
                    </a:p>
                  </a:txBody>
                  <a:tcPr marL="6350" marR="6350" marT="6350" marB="0" anchor="b"/>
                </a:tc>
                <a:tc hMerge="1">
                  <a:txBody>
                    <a:bodyPr/>
                    <a:lstStyle/>
                    <a:p>
                      <a:endParaRPr lang="en-AU"/>
                    </a:p>
                  </a:txBody>
                  <a:tcPr/>
                </a:tc>
                <a:tc>
                  <a:txBody>
                    <a:bodyPr/>
                    <a:lstStyle/>
                    <a:p>
                      <a:pPr algn="ctr" fontAlgn="b"/>
                      <a:r>
                        <a:rPr lang="en-AU" sz="1800" u="none" strike="noStrike">
                          <a:effectLst/>
                        </a:rPr>
                        <a:t>Frequency</a:t>
                      </a:r>
                      <a:endParaRPr lang="en-AU" sz="1800" b="0" i="0" u="none" strike="noStrike">
                        <a:solidFill>
                          <a:srgbClr val="333399"/>
                        </a:solidFill>
                        <a:effectLst/>
                        <a:latin typeface="Arial" panose="020B0604020202020204" pitchFamily="34" charset="0"/>
                      </a:endParaRPr>
                    </a:p>
                  </a:txBody>
                  <a:tcPr marL="6350" marR="6350" marT="6350" marB="0" anchor="b"/>
                </a:tc>
                <a:tc>
                  <a:txBody>
                    <a:bodyPr/>
                    <a:lstStyle/>
                    <a:p>
                      <a:pPr algn="ctr" fontAlgn="b"/>
                      <a:r>
                        <a:rPr lang="en-AU" sz="1800" u="none" strike="noStrike">
                          <a:effectLst/>
                        </a:rPr>
                        <a:t>Percent</a:t>
                      </a:r>
                      <a:endParaRPr lang="en-AU" sz="1800" b="0" i="0" u="none" strike="noStrike">
                        <a:solidFill>
                          <a:srgbClr val="333399"/>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1233557"/>
                  </a:ext>
                </a:extLst>
              </a:tr>
              <a:tr h="244171">
                <a:tc rowSpan="6">
                  <a:txBody>
                    <a:bodyPr/>
                    <a:lstStyle/>
                    <a:p>
                      <a:pPr algn="l" fontAlgn="t"/>
                      <a:r>
                        <a:rPr lang="en-AU" sz="1800" u="none" strike="noStrike" dirty="0">
                          <a:effectLst/>
                        </a:rPr>
                        <a:t>Valid</a:t>
                      </a:r>
                      <a:endParaRPr lang="en-AU" sz="1800" b="0" i="0" u="none" strike="noStrike" dirty="0">
                        <a:solidFill>
                          <a:srgbClr val="333399"/>
                        </a:solidFill>
                        <a:effectLst/>
                        <a:latin typeface="Arial" panose="020B0604020202020204" pitchFamily="34" charset="0"/>
                      </a:endParaRPr>
                    </a:p>
                  </a:txBody>
                  <a:tcPr marL="6350" marR="6350" marT="6350" marB="0"/>
                </a:tc>
                <a:tc>
                  <a:txBody>
                    <a:bodyPr/>
                    <a:lstStyle/>
                    <a:p>
                      <a:pPr algn="l" fontAlgn="t"/>
                      <a:r>
                        <a:rPr lang="en-AU" sz="1800" u="none" strike="noStrike">
                          <a:effectLst/>
                        </a:rPr>
                        <a:t>Major City</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235</a:t>
                      </a:r>
                      <a:endParaRPr lang="en-AU" sz="1800" b="0" i="0" u="none" strike="noStrike" dirty="0">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a:effectLst/>
                        </a:rPr>
                        <a:t>38.0</a:t>
                      </a:r>
                      <a:endParaRPr lang="en-AU" sz="1800" b="0" i="0" u="none" strike="noStrike">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153386870"/>
                  </a:ext>
                </a:extLst>
              </a:tr>
              <a:tr h="387306">
                <a:tc vMerge="1">
                  <a:txBody>
                    <a:bodyPr/>
                    <a:lstStyle/>
                    <a:p>
                      <a:endParaRPr lang="en-AU"/>
                    </a:p>
                  </a:txBody>
                  <a:tcPr/>
                </a:tc>
                <a:tc>
                  <a:txBody>
                    <a:bodyPr/>
                    <a:lstStyle/>
                    <a:p>
                      <a:pPr algn="l" fontAlgn="t"/>
                      <a:r>
                        <a:rPr lang="en-AU" sz="1800" u="none" strike="noStrike" dirty="0">
                          <a:effectLst/>
                        </a:rPr>
                        <a:t>Inner Regional</a:t>
                      </a:r>
                      <a:endParaRPr lang="en-AU" sz="1800" b="0" i="0" u="none" strike="noStrike" dirty="0">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140</a:t>
                      </a:r>
                      <a:endParaRPr lang="en-AU" sz="1800" b="0" i="0" u="none" strike="noStrike" dirty="0">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a:effectLst/>
                        </a:rPr>
                        <a:t>22.6</a:t>
                      </a:r>
                      <a:endParaRPr lang="en-AU" sz="1800" b="0" i="0" u="none" strike="noStrike">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2810044736"/>
                  </a:ext>
                </a:extLst>
              </a:tr>
              <a:tr h="387306">
                <a:tc vMerge="1">
                  <a:txBody>
                    <a:bodyPr/>
                    <a:lstStyle/>
                    <a:p>
                      <a:endParaRPr lang="en-AU"/>
                    </a:p>
                  </a:txBody>
                  <a:tcPr/>
                </a:tc>
                <a:tc>
                  <a:txBody>
                    <a:bodyPr/>
                    <a:lstStyle/>
                    <a:p>
                      <a:pPr algn="l" fontAlgn="t"/>
                      <a:r>
                        <a:rPr lang="en-AU" sz="1800" u="none" strike="noStrike">
                          <a:effectLst/>
                        </a:rPr>
                        <a:t>Outer Regional</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109</a:t>
                      </a:r>
                      <a:endParaRPr lang="en-AU" sz="1800" b="0" i="0" u="none" strike="noStrike" dirty="0">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a:effectLst/>
                        </a:rPr>
                        <a:t>17.6</a:t>
                      </a:r>
                      <a:endParaRPr lang="en-AU" sz="1800" b="0" i="0" u="none" strike="noStrike">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3622040819"/>
                  </a:ext>
                </a:extLst>
              </a:tr>
              <a:tr h="244171">
                <a:tc vMerge="1">
                  <a:txBody>
                    <a:bodyPr/>
                    <a:lstStyle/>
                    <a:p>
                      <a:endParaRPr lang="en-AU"/>
                    </a:p>
                  </a:txBody>
                  <a:tcPr/>
                </a:tc>
                <a:tc>
                  <a:txBody>
                    <a:bodyPr/>
                    <a:lstStyle/>
                    <a:p>
                      <a:pPr algn="l" fontAlgn="t"/>
                      <a:r>
                        <a:rPr lang="en-AU" sz="1800" u="none" strike="noStrike">
                          <a:effectLst/>
                        </a:rPr>
                        <a:t>Remote</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18</a:t>
                      </a:r>
                      <a:endParaRPr lang="en-AU" sz="1800" b="0" i="0" u="none" strike="noStrike" dirty="0">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a:effectLst/>
                        </a:rPr>
                        <a:t>2.9</a:t>
                      </a:r>
                      <a:endParaRPr lang="en-AU" sz="1800" b="0" i="0" u="none" strike="noStrike">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998965747"/>
                  </a:ext>
                </a:extLst>
              </a:tr>
              <a:tr h="387306">
                <a:tc vMerge="1">
                  <a:txBody>
                    <a:bodyPr/>
                    <a:lstStyle/>
                    <a:p>
                      <a:endParaRPr lang="en-AU"/>
                    </a:p>
                  </a:txBody>
                  <a:tcPr/>
                </a:tc>
                <a:tc>
                  <a:txBody>
                    <a:bodyPr/>
                    <a:lstStyle/>
                    <a:p>
                      <a:pPr algn="l" fontAlgn="t"/>
                      <a:r>
                        <a:rPr lang="en-AU" sz="1800" u="none" strike="noStrike">
                          <a:effectLst/>
                        </a:rPr>
                        <a:t>Very remote</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19</a:t>
                      </a:r>
                      <a:endParaRPr lang="en-AU" sz="1800" b="0" i="0" u="none" strike="noStrike" dirty="0">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3.1</a:t>
                      </a:r>
                      <a:endParaRPr lang="en-AU" sz="1800" b="0" i="0" u="none" strike="noStrike" dirty="0">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2144007910"/>
                  </a:ext>
                </a:extLst>
              </a:tr>
              <a:tr h="244171">
                <a:tc vMerge="1">
                  <a:txBody>
                    <a:bodyPr/>
                    <a:lstStyle/>
                    <a:p>
                      <a:endParaRPr lang="en-AU"/>
                    </a:p>
                  </a:txBody>
                  <a:tcPr/>
                </a:tc>
                <a:tc>
                  <a:txBody>
                    <a:bodyPr/>
                    <a:lstStyle/>
                    <a:p>
                      <a:pPr algn="l" fontAlgn="t"/>
                      <a:r>
                        <a:rPr lang="en-AU" sz="1800" u="none" strike="noStrike">
                          <a:effectLst/>
                        </a:rPr>
                        <a:t>Total</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a:effectLst/>
                        </a:rPr>
                        <a:t>521</a:t>
                      </a:r>
                      <a:endParaRPr lang="en-AU" sz="1800" b="0" i="0" u="none" strike="noStrike">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84.2</a:t>
                      </a:r>
                      <a:endParaRPr lang="en-AU" sz="1800" b="0" i="0" u="none" strike="noStrike" dirty="0">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2199630194"/>
                  </a:ext>
                </a:extLst>
              </a:tr>
              <a:tr h="244171">
                <a:tc>
                  <a:txBody>
                    <a:bodyPr/>
                    <a:lstStyle/>
                    <a:p>
                      <a:pPr algn="l" fontAlgn="t"/>
                      <a:r>
                        <a:rPr lang="en-AU" sz="1800" u="none" strike="noStrike">
                          <a:effectLst/>
                        </a:rPr>
                        <a:t>Missing</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l" fontAlgn="t"/>
                      <a:r>
                        <a:rPr lang="en-AU" sz="1800" u="none" strike="noStrike">
                          <a:effectLst/>
                        </a:rPr>
                        <a:t>System</a:t>
                      </a:r>
                      <a:endParaRPr lang="en-AU" sz="1800" b="0" i="0" u="none" strike="noStrike">
                        <a:solidFill>
                          <a:srgbClr val="333399"/>
                        </a:solidFill>
                        <a:effectLst/>
                        <a:latin typeface="Arial" panose="020B0604020202020204" pitchFamily="34" charset="0"/>
                      </a:endParaRPr>
                    </a:p>
                  </a:txBody>
                  <a:tcPr marL="6350" marR="6350" marT="6350" marB="0"/>
                </a:tc>
                <a:tc>
                  <a:txBody>
                    <a:bodyPr/>
                    <a:lstStyle/>
                    <a:p>
                      <a:pPr algn="r" fontAlgn="t"/>
                      <a:r>
                        <a:rPr lang="en-AU" sz="1800" u="none" strike="noStrike">
                          <a:effectLst/>
                        </a:rPr>
                        <a:t>98</a:t>
                      </a:r>
                      <a:endParaRPr lang="en-AU" sz="1800" b="0" i="0" u="none" strike="noStrike">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15.8</a:t>
                      </a:r>
                      <a:endParaRPr lang="en-AU" sz="1800" b="0" i="0" u="none" strike="noStrike" dirty="0">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907843584"/>
                  </a:ext>
                </a:extLst>
              </a:tr>
              <a:tr h="244171">
                <a:tc gridSpan="2">
                  <a:txBody>
                    <a:bodyPr/>
                    <a:lstStyle/>
                    <a:p>
                      <a:pPr algn="l" fontAlgn="t"/>
                      <a:r>
                        <a:rPr lang="en-AU" sz="1800" u="none" strike="noStrike">
                          <a:effectLst/>
                        </a:rPr>
                        <a:t>Total</a:t>
                      </a:r>
                      <a:endParaRPr lang="en-AU" sz="1800" b="0" i="0" u="none" strike="noStrike">
                        <a:solidFill>
                          <a:srgbClr val="333399"/>
                        </a:solidFill>
                        <a:effectLst/>
                        <a:latin typeface="Arial" panose="020B0604020202020204" pitchFamily="34" charset="0"/>
                      </a:endParaRPr>
                    </a:p>
                  </a:txBody>
                  <a:tcPr marL="6350" marR="6350" marT="6350" marB="0"/>
                </a:tc>
                <a:tc hMerge="1">
                  <a:txBody>
                    <a:bodyPr/>
                    <a:lstStyle/>
                    <a:p>
                      <a:endParaRPr lang="en-AU"/>
                    </a:p>
                  </a:txBody>
                  <a:tcPr/>
                </a:tc>
                <a:tc>
                  <a:txBody>
                    <a:bodyPr/>
                    <a:lstStyle/>
                    <a:p>
                      <a:pPr algn="r" fontAlgn="t"/>
                      <a:r>
                        <a:rPr lang="en-AU" sz="1800" u="none" strike="noStrike">
                          <a:effectLst/>
                        </a:rPr>
                        <a:t>619</a:t>
                      </a:r>
                      <a:endParaRPr lang="en-AU" sz="1800" b="0" i="0" u="none" strike="noStrike">
                        <a:solidFill>
                          <a:srgbClr val="993300"/>
                        </a:solidFill>
                        <a:effectLst/>
                        <a:latin typeface="Arial" panose="020B0604020202020204" pitchFamily="34" charset="0"/>
                      </a:endParaRPr>
                    </a:p>
                  </a:txBody>
                  <a:tcPr marL="6350" marR="6350" marT="6350" marB="0"/>
                </a:tc>
                <a:tc>
                  <a:txBody>
                    <a:bodyPr/>
                    <a:lstStyle/>
                    <a:p>
                      <a:pPr algn="r" fontAlgn="t"/>
                      <a:r>
                        <a:rPr lang="en-AU" sz="1800" u="none" strike="noStrike" dirty="0">
                          <a:effectLst/>
                        </a:rPr>
                        <a:t>100.0</a:t>
                      </a:r>
                      <a:endParaRPr lang="en-AU" sz="1800" b="0" i="0" u="none" strike="noStrike" dirty="0">
                        <a:solidFill>
                          <a:srgbClr val="993300"/>
                        </a:solidFill>
                        <a:effectLst/>
                        <a:latin typeface="Arial" panose="020B0604020202020204" pitchFamily="34" charset="0"/>
                      </a:endParaRPr>
                    </a:p>
                  </a:txBody>
                  <a:tcPr marL="6350" marR="6350" marT="6350" marB="0"/>
                </a:tc>
                <a:extLst>
                  <a:ext uri="{0D108BD9-81ED-4DB2-BD59-A6C34878D82A}">
                    <a16:rowId xmlns:a16="http://schemas.microsoft.com/office/drawing/2014/main" val="3332202290"/>
                  </a:ext>
                </a:extLst>
              </a:tr>
            </a:tbl>
          </a:graphicData>
        </a:graphic>
      </p:graphicFrame>
    </p:spTree>
    <p:extLst>
      <p:ext uri="{BB962C8B-B14F-4D97-AF65-F5344CB8AC3E}">
        <p14:creationId xmlns:p14="http://schemas.microsoft.com/office/powerpoint/2010/main" val="83213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5901</Words>
  <Application>Microsoft Office PowerPoint</Application>
  <PresentationFormat>Widescreen</PresentationFormat>
  <Paragraphs>750</Paragraphs>
  <Slides>65</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Bradley Hand ITC</vt:lpstr>
      <vt:lpstr>Calibri</vt:lpstr>
      <vt:lpstr>Calibri Light</vt:lpstr>
      <vt:lpstr>Courier New</vt:lpstr>
      <vt:lpstr>Symbol</vt:lpstr>
      <vt:lpstr>Wingdings</vt:lpstr>
      <vt:lpstr>Office Theme</vt:lpstr>
      <vt:lpstr>PowerPoint Presentation</vt:lpstr>
      <vt:lpstr>PowerPoint Presentation</vt:lpstr>
      <vt:lpstr>Content warning </vt:lpstr>
      <vt:lpstr>Forum Objectives </vt:lpstr>
      <vt:lpstr>Forum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use by Regionality: </vt:lpstr>
      <vt:lpstr>Aboriginal Health Service use by state/territory: </vt:lpstr>
      <vt:lpstr>LGBTQA+ Health Service use by state/territory: </vt:lpstr>
      <vt:lpstr>General Health Service use by state/territory: </vt:lpstr>
      <vt:lpstr>PowerPoint Presentation</vt:lpstr>
      <vt:lpstr>PowerPoint Presentation</vt:lpstr>
      <vt:lpstr>Summary:</vt:lpstr>
      <vt:lpstr>PowerPoint Presentation</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Shakara Liddelow-Hunt</dc:creator>
  <cp:lastModifiedBy>Bep Uink</cp:lastModifiedBy>
  <cp:revision>95</cp:revision>
  <dcterms:created xsi:type="dcterms:W3CDTF">2022-11-08T08:22:11Z</dcterms:created>
  <dcterms:modified xsi:type="dcterms:W3CDTF">2023-02-24T07:09:52Z</dcterms:modified>
</cp:coreProperties>
</file>