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56"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6393"/>
    <a:srgbClr val="993366"/>
    <a:srgbClr val="9D648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6D301-772D-406B-B59A-947E3ECCF7DB}" v="152" dt="2020-02-26T09:52:35.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3883" autoAdjust="0"/>
  </p:normalViewPr>
  <p:slideViewPr>
    <p:cSldViewPr snapToGrid="0">
      <p:cViewPr>
        <p:scale>
          <a:sx n="65" d="100"/>
          <a:sy n="65" d="100"/>
        </p:scale>
        <p:origin x="704" y="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93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p Uink" userId="1366983b-5833-46ec-8f6e-6fed78eb295d" providerId="ADAL" clId="{AC66D301-772D-406B-B59A-947E3ECCF7DB}"/>
    <pc:docChg chg="custSel modSld">
      <pc:chgData name="Bep Uink" userId="1366983b-5833-46ec-8f6e-6fed78eb295d" providerId="ADAL" clId="{AC66D301-772D-406B-B59A-947E3ECCF7DB}" dt="2020-02-26T09:52:35.914" v="151" actId="1076"/>
      <pc:docMkLst>
        <pc:docMk/>
      </pc:docMkLst>
      <pc:sldChg chg="addSp delSp modSp">
        <pc:chgData name="Bep Uink" userId="1366983b-5833-46ec-8f6e-6fed78eb295d" providerId="ADAL" clId="{AC66D301-772D-406B-B59A-947E3ECCF7DB}" dt="2020-02-26T09:45:11.135" v="89" actId="20577"/>
        <pc:sldMkLst>
          <pc:docMk/>
          <pc:sldMk cId="3180244694" sldId="256"/>
        </pc:sldMkLst>
        <pc:spChg chg="mod">
          <ac:chgData name="Bep Uink" userId="1366983b-5833-46ec-8f6e-6fed78eb295d" providerId="ADAL" clId="{AC66D301-772D-406B-B59A-947E3ECCF7DB}" dt="2020-02-26T09:41:52.598" v="12" actId="14100"/>
          <ac:spMkLst>
            <pc:docMk/>
            <pc:sldMk cId="3180244694" sldId="256"/>
            <ac:spMk id="4" creationId="{02A059DD-0BAD-440E-9695-70FB51E17D09}"/>
          </ac:spMkLst>
        </pc:spChg>
        <pc:spChg chg="mod">
          <ac:chgData name="Bep Uink" userId="1366983b-5833-46ec-8f6e-6fed78eb295d" providerId="ADAL" clId="{AC66D301-772D-406B-B59A-947E3ECCF7DB}" dt="2020-02-26T09:41:47.074" v="10" actId="14100"/>
          <ac:spMkLst>
            <pc:docMk/>
            <pc:sldMk cId="3180244694" sldId="256"/>
            <ac:spMk id="5" creationId="{529C9AFC-A3E7-4488-9900-458CDDF142BA}"/>
          </ac:spMkLst>
        </pc:spChg>
        <pc:spChg chg="mod">
          <ac:chgData name="Bep Uink" userId="1366983b-5833-46ec-8f6e-6fed78eb295d" providerId="ADAL" clId="{AC66D301-772D-406B-B59A-947E3ECCF7DB}" dt="2020-02-26T09:45:11.135" v="89" actId="20577"/>
          <ac:spMkLst>
            <pc:docMk/>
            <pc:sldMk cId="3180244694" sldId="256"/>
            <ac:spMk id="6" creationId="{D2F951F1-EAD0-4991-BAC2-CC32B620E94B}"/>
          </ac:spMkLst>
        </pc:spChg>
        <pc:picChg chg="add mod">
          <ac:chgData name="Bep Uink" userId="1366983b-5833-46ec-8f6e-6fed78eb295d" providerId="ADAL" clId="{AC66D301-772D-406B-B59A-947E3ECCF7DB}" dt="2020-02-26T09:42:57.977" v="24" actId="1076"/>
          <ac:picMkLst>
            <pc:docMk/>
            <pc:sldMk cId="3180244694" sldId="256"/>
            <ac:picMk id="2" creationId="{FA2EE531-7D29-4618-AD6A-94498E9D5429}"/>
          </ac:picMkLst>
        </pc:picChg>
        <pc:picChg chg="del">
          <ac:chgData name="Bep Uink" userId="1366983b-5833-46ec-8f6e-6fed78eb295d" providerId="ADAL" clId="{AC66D301-772D-406B-B59A-947E3ECCF7DB}" dt="2020-02-26T09:40:38.180" v="0" actId="478"/>
          <ac:picMkLst>
            <pc:docMk/>
            <pc:sldMk cId="3180244694" sldId="256"/>
            <ac:picMk id="3" creationId="{2922AA02-AA41-440E-B830-1226205F3453}"/>
          </ac:picMkLst>
        </pc:picChg>
        <pc:picChg chg="del">
          <ac:chgData name="Bep Uink" userId="1366983b-5833-46ec-8f6e-6fed78eb295d" providerId="ADAL" clId="{AC66D301-772D-406B-B59A-947E3ECCF7DB}" dt="2020-02-26T09:40:40.412" v="1" actId="478"/>
          <ac:picMkLst>
            <pc:docMk/>
            <pc:sldMk cId="3180244694" sldId="256"/>
            <ac:picMk id="9" creationId="{A042270A-7BEF-4E1A-9209-56F2EB87CF66}"/>
          </ac:picMkLst>
        </pc:picChg>
        <pc:picChg chg="del">
          <ac:chgData name="Bep Uink" userId="1366983b-5833-46ec-8f6e-6fed78eb295d" providerId="ADAL" clId="{AC66D301-772D-406B-B59A-947E3ECCF7DB}" dt="2020-02-26T09:40:42.535" v="2" actId="478"/>
          <ac:picMkLst>
            <pc:docMk/>
            <pc:sldMk cId="3180244694" sldId="256"/>
            <ac:picMk id="11" creationId="{43415475-8516-40A2-9DCC-DCE0B7F53ADF}"/>
          </ac:picMkLst>
        </pc:picChg>
      </pc:sldChg>
      <pc:sldChg chg="modSp">
        <pc:chgData name="Bep Uink" userId="1366983b-5833-46ec-8f6e-6fed78eb295d" providerId="ADAL" clId="{AC66D301-772D-406B-B59A-947E3ECCF7DB}" dt="2020-02-26T09:44:04.822" v="29" actId="113"/>
        <pc:sldMkLst>
          <pc:docMk/>
          <pc:sldMk cId="1952039564" sldId="258"/>
        </pc:sldMkLst>
        <pc:spChg chg="mod">
          <ac:chgData name="Bep Uink" userId="1366983b-5833-46ec-8f6e-6fed78eb295d" providerId="ADAL" clId="{AC66D301-772D-406B-B59A-947E3ECCF7DB}" dt="2020-02-26T09:44:04.822" v="29" actId="113"/>
          <ac:spMkLst>
            <pc:docMk/>
            <pc:sldMk cId="1952039564" sldId="258"/>
            <ac:spMk id="2" creationId="{2C447689-3D04-4821-82C2-7F3AE7CA567C}"/>
          </ac:spMkLst>
        </pc:spChg>
        <pc:spChg chg="mod">
          <ac:chgData name="Bep Uink" userId="1366983b-5833-46ec-8f6e-6fed78eb295d" providerId="ADAL" clId="{AC66D301-772D-406B-B59A-947E3ECCF7DB}" dt="2020-02-26T09:43:51.957" v="27" actId="20577"/>
          <ac:spMkLst>
            <pc:docMk/>
            <pc:sldMk cId="1952039564" sldId="258"/>
            <ac:spMk id="3" creationId="{C3C3E9CB-0C1C-4AF1-B303-51E4BB304E72}"/>
          </ac:spMkLst>
        </pc:spChg>
        <pc:picChg chg="mod">
          <ac:chgData name="Bep Uink" userId="1366983b-5833-46ec-8f6e-6fed78eb295d" providerId="ADAL" clId="{AC66D301-772D-406B-B59A-947E3ECCF7DB}" dt="2020-02-26T09:43:19.437" v="25" actId="1076"/>
          <ac:picMkLst>
            <pc:docMk/>
            <pc:sldMk cId="1952039564" sldId="258"/>
            <ac:picMk id="17" creationId="{20432AA0-2920-477C-80E7-817538F1BDE5}"/>
          </ac:picMkLst>
        </pc:picChg>
      </pc:sldChg>
      <pc:sldChg chg="modSp">
        <pc:chgData name="Bep Uink" userId="1366983b-5833-46ec-8f6e-6fed78eb295d" providerId="ADAL" clId="{AC66D301-772D-406B-B59A-947E3ECCF7DB}" dt="2020-02-26T09:44:43.122" v="37" actId="20577"/>
        <pc:sldMkLst>
          <pc:docMk/>
          <pc:sldMk cId="2103986724" sldId="259"/>
        </pc:sldMkLst>
        <pc:spChg chg="mod">
          <ac:chgData name="Bep Uink" userId="1366983b-5833-46ec-8f6e-6fed78eb295d" providerId="ADAL" clId="{AC66D301-772D-406B-B59A-947E3ECCF7DB}" dt="2020-02-26T09:44:43.122" v="37" actId="20577"/>
          <ac:spMkLst>
            <pc:docMk/>
            <pc:sldMk cId="2103986724" sldId="259"/>
            <ac:spMk id="4" creationId="{6B32034F-4C4E-42DB-B4E1-F9CA79109EFF}"/>
          </ac:spMkLst>
        </pc:spChg>
      </pc:sldChg>
      <pc:sldChg chg="modSp">
        <pc:chgData name="Bep Uink" userId="1366983b-5833-46ec-8f6e-6fed78eb295d" providerId="ADAL" clId="{AC66D301-772D-406B-B59A-947E3ECCF7DB}" dt="2020-02-26T09:46:16.168" v="100" actId="14100"/>
        <pc:sldMkLst>
          <pc:docMk/>
          <pc:sldMk cId="471726857" sldId="260"/>
        </pc:sldMkLst>
        <pc:spChg chg="mod">
          <ac:chgData name="Bep Uink" userId="1366983b-5833-46ec-8f6e-6fed78eb295d" providerId="ADAL" clId="{AC66D301-772D-406B-B59A-947E3ECCF7DB}" dt="2020-02-26T09:45:44.233" v="95" actId="20577"/>
          <ac:spMkLst>
            <pc:docMk/>
            <pc:sldMk cId="471726857" sldId="260"/>
            <ac:spMk id="3" creationId="{67AEA6EB-F7AB-499C-AFB8-DF2ECBF245EC}"/>
          </ac:spMkLst>
        </pc:spChg>
        <pc:picChg chg="mod">
          <ac:chgData name="Bep Uink" userId="1366983b-5833-46ec-8f6e-6fed78eb295d" providerId="ADAL" clId="{AC66D301-772D-406B-B59A-947E3ECCF7DB}" dt="2020-02-26T09:46:16.168" v="100" actId="14100"/>
          <ac:picMkLst>
            <pc:docMk/>
            <pc:sldMk cId="471726857" sldId="260"/>
            <ac:picMk id="5" creationId="{7B4595C0-3AB0-4C47-A647-01F97D635FD7}"/>
          </ac:picMkLst>
        </pc:picChg>
      </pc:sldChg>
      <pc:sldChg chg="modSp">
        <pc:chgData name="Bep Uink" userId="1366983b-5833-46ec-8f6e-6fed78eb295d" providerId="ADAL" clId="{AC66D301-772D-406B-B59A-947E3ECCF7DB}" dt="2020-02-26T09:46:48.040" v="124" actId="20577"/>
        <pc:sldMkLst>
          <pc:docMk/>
          <pc:sldMk cId="649674906" sldId="261"/>
        </pc:sldMkLst>
        <pc:spChg chg="mod">
          <ac:chgData name="Bep Uink" userId="1366983b-5833-46ec-8f6e-6fed78eb295d" providerId="ADAL" clId="{AC66D301-772D-406B-B59A-947E3ECCF7DB}" dt="2020-02-26T09:46:48.040" v="124" actId="20577"/>
          <ac:spMkLst>
            <pc:docMk/>
            <pc:sldMk cId="649674906" sldId="261"/>
            <ac:spMk id="3" creationId="{2C1C4A7D-98E1-4F68-B5D0-C72C6B59CF20}"/>
          </ac:spMkLst>
        </pc:spChg>
        <pc:picChg chg="mod">
          <ac:chgData name="Bep Uink" userId="1366983b-5833-46ec-8f6e-6fed78eb295d" providerId="ADAL" clId="{AC66D301-772D-406B-B59A-947E3ECCF7DB}" dt="2020-02-26T09:46:21.085" v="101" actId="1076"/>
          <ac:picMkLst>
            <pc:docMk/>
            <pc:sldMk cId="649674906" sldId="261"/>
            <ac:picMk id="5" creationId="{7A209E6A-C8DA-4318-BE4B-14D99A64017C}"/>
          </ac:picMkLst>
        </pc:picChg>
      </pc:sldChg>
      <pc:sldChg chg="modSp">
        <pc:chgData name="Bep Uink" userId="1366983b-5833-46ec-8f6e-6fed78eb295d" providerId="ADAL" clId="{AC66D301-772D-406B-B59A-947E3ECCF7DB}" dt="2020-02-26T09:47:12.268" v="127" actId="115"/>
        <pc:sldMkLst>
          <pc:docMk/>
          <pc:sldMk cId="3161473162" sldId="262"/>
        </pc:sldMkLst>
        <pc:spChg chg="mod">
          <ac:chgData name="Bep Uink" userId="1366983b-5833-46ec-8f6e-6fed78eb295d" providerId="ADAL" clId="{AC66D301-772D-406B-B59A-947E3ECCF7DB}" dt="2020-02-26T09:47:04.526" v="126" actId="113"/>
          <ac:spMkLst>
            <pc:docMk/>
            <pc:sldMk cId="3161473162" sldId="262"/>
            <ac:spMk id="2" creationId="{6129A47A-453F-499B-BB7A-9EFA4BF08A76}"/>
          </ac:spMkLst>
        </pc:spChg>
        <pc:spChg chg="mod">
          <ac:chgData name="Bep Uink" userId="1366983b-5833-46ec-8f6e-6fed78eb295d" providerId="ADAL" clId="{AC66D301-772D-406B-B59A-947E3ECCF7DB}" dt="2020-02-26T09:47:12.268" v="127" actId="115"/>
          <ac:spMkLst>
            <pc:docMk/>
            <pc:sldMk cId="3161473162" sldId="262"/>
            <ac:spMk id="3" creationId="{9E38737A-98B5-42C3-B133-649E23465EFB}"/>
          </ac:spMkLst>
        </pc:spChg>
      </pc:sldChg>
      <pc:sldChg chg="modSp">
        <pc:chgData name="Bep Uink" userId="1366983b-5833-46ec-8f6e-6fed78eb295d" providerId="ADAL" clId="{AC66D301-772D-406B-B59A-947E3ECCF7DB}" dt="2020-02-26T09:47:39.735" v="130" actId="255"/>
        <pc:sldMkLst>
          <pc:docMk/>
          <pc:sldMk cId="1923429480" sldId="263"/>
        </pc:sldMkLst>
        <pc:spChg chg="mod">
          <ac:chgData name="Bep Uink" userId="1366983b-5833-46ec-8f6e-6fed78eb295d" providerId="ADAL" clId="{AC66D301-772D-406B-B59A-947E3ECCF7DB}" dt="2020-02-26T09:47:39.735" v="130" actId="255"/>
          <ac:spMkLst>
            <pc:docMk/>
            <pc:sldMk cId="1923429480" sldId="263"/>
            <ac:spMk id="2" creationId="{6145BAD1-86CC-4A8D-B600-6CDE8963518B}"/>
          </ac:spMkLst>
        </pc:spChg>
      </pc:sldChg>
      <pc:sldChg chg="modSp">
        <pc:chgData name="Bep Uink" userId="1366983b-5833-46ec-8f6e-6fed78eb295d" providerId="ADAL" clId="{AC66D301-772D-406B-B59A-947E3ECCF7DB}" dt="2020-02-26T09:48:33.614" v="135" actId="115"/>
        <pc:sldMkLst>
          <pc:docMk/>
          <pc:sldMk cId="2497392053" sldId="264"/>
        </pc:sldMkLst>
        <pc:spChg chg="mod">
          <ac:chgData name="Bep Uink" userId="1366983b-5833-46ec-8f6e-6fed78eb295d" providerId="ADAL" clId="{AC66D301-772D-406B-B59A-947E3ECCF7DB}" dt="2020-02-26T09:48:18.962" v="133" actId="113"/>
          <ac:spMkLst>
            <pc:docMk/>
            <pc:sldMk cId="2497392053" sldId="264"/>
            <ac:spMk id="2" creationId="{3DB66F57-FCAF-40CC-A597-70A9585862E0}"/>
          </ac:spMkLst>
        </pc:spChg>
        <pc:spChg chg="mod">
          <ac:chgData name="Bep Uink" userId="1366983b-5833-46ec-8f6e-6fed78eb295d" providerId="ADAL" clId="{AC66D301-772D-406B-B59A-947E3ECCF7DB}" dt="2020-02-26T09:48:33.614" v="135" actId="115"/>
          <ac:spMkLst>
            <pc:docMk/>
            <pc:sldMk cId="2497392053" sldId="264"/>
            <ac:spMk id="3" creationId="{6253BD9D-D8A4-4AC8-8835-2A5422DDB1D1}"/>
          </ac:spMkLst>
        </pc:spChg>
      </pc:sldChg>
      <pc:sldChg chg="modSp">
        <pc:chgData name="Bep Uink" userId="1366983b-5833-46ec-8f6e-6fed78eb295d" providerId="ADAL" clId="{AC66D301-772D-406B-B59A-947E3ECCF7DB}" dt="2020-02-26T09:49:03.977" v="138" actId="115"/>
        <pc:sldMkLst>
          <pc:docMk/>
          <pc:sldMk cId="3842016763" sldId="265"/>
        </pc:sldMkLst>
        <pc:spChg chg="mod">
          <ac:chgData name="Bep Uink" userId="1366983b-5833-46ec-8f6e-6fed78eb295d" providerId="ADAL" clId="{AC66D301-772D-406B-B59A-947E3ECCF7DB}" dt="2020-02-26T09:48:56.008" v="137" actId="255"/>
          <ac:spMkLst>
            <pc:docMk/>
            <pc:sldMk cId="3842016763" sldId="265"/>
            <ac:spMk id="2" creationId="{1B5E5B8A-CE9F-429E-AFF1-25030AEE393A}"/>
          </ac:spMkLst>
        </pc:spChg>
        <pc:spChg chg="mod">
          <ac:chgData name="Bep Uink" userId="1366983b-5833-46ec-8f6e-6fed78eb295d" providerId="ADAL" clId="{AC66D301-772D-406B-B59A-947E3ECCF7DB}" dt="2020-02-26T09:49:03.977" v="138" actId="115"/>
          <ac:spMkLst>
            <pc:docMk/>
            <pc:sldMk cId="3842016763" sldId="265"/>
            <ac:spMk id="3" creationId="{055A0579-368B-44F9-979D-D3042BD99AC2}"/>
          </ac:spMkLst>
        </pc:spChg>
      </pc:sldChg>
      <pc:sldChg chg="modSp">
        <pc:chgData name="Bep Uink" userId="1366983b-5833-46ec-8f6e-6fed78eb295d" providerId="ADAL" clId="{AC66D301-772D-406B-B59A-947E3ECCF7DB}" dt="2020-02-26T09:49:17.528" v="141" actId="113"/>
        <pc:sldMkLst>
          <pc:docMk/>
          <pc:sldMk cId="154209379" sldId="266"/>
        </pc:sldMkLst>
        <pc:spChg chg="mod">
          <ac:chgData name="Bep Uink" userId="1366983b-5833-46ec-8f6e-6fed78eb295d" providerId="ADAL" clId="{AC66D301-772D-406B-B59A-947E3ECCF7DB}" dt="2020-02-26T09:49:17.528" v="141" actId="113"/>
          <ac:spMkLst>
            <pc:docMk/>
            <pc:sldMk cId="154209379" sldId="266"/>
            <ac:spMk id="2" creationId="{FE0E4565-CEB2-44E1-B36A-FB0516041465}"/>
          </ac:spMkLst>
        </pc:spChg>
      </pc:sldChg>
      <pc:sldChg chg="modSp">
        <pc:chgData name="Bep Uink" userId="1366983b-5833-46ec-8f6e-6fed78eb295d" providerId="ADAL" clId="{AC66D301-772D-406B-B59A-947E3ECCF7DB}" dt="2020-02-26T09:49:42.149" v="143" actId="207"/>
        <pc:sldMkLst>
          <pc:docMk/>
          <pc:sldMk cId="2530583538" sldId="267"/>
        </pc:sldMkLst>
        <pc:spChg chg="mod">
          <ac:chgData name="Bep Uink" userId="1366983b-5833-46ec-8f6e-6fed78eb295d" providerId="ADAL" clId="{AC66D301-772D-406B-B59A-947E3ECCF7DB}" dt="2020-02-26T09:49:42.149" v="143" actId="207"/>
          <ac:spMkLst>
            <pc:docMk/>
            <pc:sldMk cId="2530583538" sldId="267"/>
            <ac:spMk id="2" creationId="{AFD3F88D-A3CB-4D63-B64A-39187A8E095F}"/>
          </ac:spMkLst>
        </pc:spChg>
      </pc:sldChg>
      <pc:sldChg chg="modSp">
        <pc:chgData name="Bep Uink" userId="1366983b-5833-46ec-8f6e-6fed78eb295d" providerId="ADAL" clId="{AC66D301-772D-406B-B59A-947E3ECCF7DB}" dt="2020-02-26T09:50:17.437" v="146" actId="255"/>
        <pc:sldMkLst>
          <pc:docMk/>
          <pc:sldMk cId="1823548881" sldId="268"/>
        </pc:sldMkLst>
        <pc:spChg chg="mod">
          <ac:chgData name="Bep Uink" userId="1366983b-5833-46ec-8f6e-6fed78eb295d" providerId="ADAL" clId="{AC66D301-772D-406B-B59A-947E3ECCF7DB}" dt="2020-02-26T09:50:17.437" v="146" actId="255"/>
          <ac:spMkLst>
            <pc:docMk/>
            <pc:sldMk cId="1823548881" sldId="268"/>
            <ac:spMk id="3" creationId="{889741D4-1B6C-4BB1-B97E-55BD6FB39122}"/>
          </ac:spMkLst>
        </pc:spChg>
      </pc:sldChg>
      <pc:sldChg chg="modSp">
        <pc:chgData name="Bep Uink" userId="1366983b-5833-46ec-8f6e-6fed78eb295d" providerId="ADAL" clId="{AC66D301-772D-406B-B59A-947E3ECCF7DB}" dt="2020-02-26T09:50:02.508" v="144" actId="255"/>
        <pc:sldMkLst>
          <pc:docMk/>
          <pc:sldMk cId="3944862387" sldId="269"/>
        </pc:sldMkLst>
        <pc:spChg chg="mod">
          <ac:chgData name="Bep Uink" userId="1366983b-5833-46ec-8f6e-6fed78eb295d" providerId="ADAL" clId="{AC66D301-772D-406B-B59A-947E3ECCF7DB}" dt="2020-02-26T09:50:02.508" v="144" actId="255"/>
          <ac:spMkLst>
            <pc:docMk/>
            <pc:sldMk cId="3944862387" sldId="269"/>
            <ac:spMk id="3" creationId="{FB981BEB-D9FA-4E81-B825-C6AE43FB59CF}"/>
          </ac:spMkLst>
        </pc:spChg>
      </pc:sldChg>
      <pc:sldChg chg="modSp">
        <pc:chgData name="Bep Uink" userId="1366983b-5833-46ec-8f6e-6fed78eb295d" providerId="ADAL" clId="{AC66D301-772D-406B-B59A-947E3ECCF7DB}" dt="2020-02-26T09:52:35.914" v="151" actId="1076"/>
        <pc:sldMkLst>
          <pc:docMk/>
          <pc:sldMk cId="259773744" sldId="270"/>
        </pc:sldMkLst>
        <pc:picChg chg="mod">
          <ac:chgData name="Bep Uink" userId="1366983b-5833-46ec-8f6e-6fed78eb295d" providerId="ADAL" clId="{AC66D301-772D-406B-B59A-947E3ECCF7DB}" dt="2020-02-26T09:52:35.914" v="151" actId="1076"/>
          <ac:picMkLst>
            <pc:docMk/>
            <pc:sldMk cId="259773744" sldId="270"/>
            <ac:picMk id="5" creationId="{ADC536F8-209B-45D4-9E2A-691E68F5E43C}"/>
          </ac:picMkLst>
        </pc:picChg>
      </pc:sldChg>
      <pc:sldChg chg="modSp">
        <pc:chgData name="Bep Uink" userId="1366983b-5833-46ec-8f6e-6fed78eb295d" providerId="ADAL" clId="{AC66D301-772D-406B-B59A-947E3ECCF7DB}" dt="2020-02-26T09:50:34.392" v="150" actId="1076"/>
        <pc:sldMkLst>
          <pc:docMk/>
          <pc:sldMk cId="1659979159" sldId="271"/>
        </pc:sldMkLst>
        <pc:picChg chg="mod">
          <ac:chgData name="Bep Uink" userId="1366983b-5833-46ec-8f6e-6fed78eb295d" providerId="ADAL" clId="{AC66D301-772D-406B-B59A-947E3ECCF7DB}" dt="2020-02-26T09:50:34.392" v="150" actId="1076"/>
          <ac:picMkLst>
            <pc:docMk/>
            <pc:sldMk cId="1659979159" sldId="271"/>
            <ac:picMk id="4" creationId="{FBCAE3B6-4EBF-49D9-91E5-DC6883402E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1F76D-9C81-4CA2-9BD1-9889EBDFCC90}" type="datetimeFigureOut">
              <a:rPr lang="en-AU" smtClean="0"/>
              <a:t>26/02/2020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AU" dirty="0"/>
              <a:t>_NSW002</a:t>
            </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53FCD-F58C-4A6C-8BD0-78F61D19A659}" type="slidenum">
              <a:rPr lang="en-AU" smtClean="0"/>
              <a:t>‹#›</a:t>
            </a:fld>
            <a:endParaRPr lang="en-AU"/>
          </a:p>
        </p:txBody>
      </p:sp>
    </p:spTree>
    <p:extLst>
      <p:ext uri="{BB962C8B-B14F-4D97-AF65-F5344CB8AC3E}">
        <p14:creationId xmlns:p14="http://schemas.microsoft.com/office/powerpoint/2010/main" val="189923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Presentation is mainly about initial findings from the project. </a:t>
            </a:r>
          </a:p>
        </p:txBody>
      </p:sp>
      <p:sp>
        <p:nvSpPr>
          <p:cNvPr id="4" name="Slide Number Placeholder 3"/>
          <p:cNvSpPr>
            <a:spLocks noGrp="1"/>
          </p:cNvSpPr>
          <p:nvPr>
            <p:ph type="sldNum" sz="quarter" idx="5"/>
          </p:nvPr>
        </p:nvSpPr>
        <p:spPr/>
        <p:txBody>
          <a:bodyPr/>
          <a:lstStyle/>
          <a:p>
            <a:fld id="{3FC85E3F-57DF-469A-BDB7-1274A98AD6D4}" type="slidenum">
              <a:rPr lang="en-AU" smtClean="0"/>
              <a:t>1</a:t>
            </a:fld>
            <a:endParaRPr lang="en-AU"/>
          </a:p>
        </p:txBody>
      </p:sp>
    </p:spTree>
    <p:extLst>
      <p:ext uri="{BB962C8B-B14F-4D97-AF65-F5344CB8AC3E}">
        <p14:creationId xmlns:p14="http://schemas.microsoft.com/office/powerpoint/2010/main" val="3615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8753FCD-F58C-4A6C-8BD0-78F61D19A659}" type="slidenum">
              <a:rPr lang="en-AU" smtClean="0"/>
              <a:t>5</a:t>
            </a:fld>
            <a:endParaRPr lang="en-AU"/>
          </a:p>
        </p:txBody>
      </p:sp>
    </p:spTree>
    <p:extLst>
      <p:ext uri="{BB962C8B-B14F-4D97-AF65-F5344CB8AC3E}">
        <p14:creationId xmlns:p14="http://schemas.microsoft.com/office/powerpoint/2010/main" val="210990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had interviews with 16 young people all the way from 14 years-early 20’s. </a:t>
            </a:r>
          </a:p>
          <a:p>
            <a:endParaRPr lang="en-US" dirty="0"/>
          </a:p>
          <a:p>
            <a:r>
              <a:rPr lang="en-US" dirty="0"/>
              <a:t>We have had the chance to look over the first 8 transcripts (4 from Sydney, 4 from Perth). These are very initial findings, based on some of our teams’ reflections on reading the transcripts/running the interviews. We have shared these findings with our Youth Advisory Group and with the research participants, for their input. </a:t>
            </a:r>
          </a:p>
          <a:p>
            <a:endParaRPr lang="en-US" dirty="0"/>
          </a:p>
          <a:p>
            <a:r>
              <a:rPr lang="en-US" dirty="0"/>
              <a:t>In relation to our first project aim of understanding the SEWB of Indigenous LGBTQA+ youth, we see that acceptance by family of sexual or gender identity is key to SEWB. Most participants spoke about having anxiety about coming out to family and worried about rejection, although most had a positive experience. That is not to say however, that family are always supportive. Talking with participants also showed that is helps when parents/family members validate their acceptance of their child’s sexual orientation through everyday conversations. </a:t>
            </a:r>
          </a:p>
          <a:p>
            <a:endParaRPr lang="en-US" dirty="0"/>
          </a:p>
          <a:p>
            <a:r>
              <a:rPr lang="en-US" dirty="0"/>
              <a:t>Regarding risk factors for poor mental health, some participants reported experiencing mental health concerns, self harm, depression, and anxiety. </a:t>
            </a:r>
          </a:p>
          <a:p>
            <a:endParaRPr lang="en-US" dirty="0"/>
          </a:p>
          <a:p>
            <a:r>
              <a:rPr lang="en-US" dirty="0"/>
              <a:t>In terms of who is supporting young Indigenous LGBTQA+ people, this appears to be other Indigenous LGBTQA+ community members, which can sometimes be a burdensome task. </a:t>
            </a:r>
          </a:p>
          <a:p>
            <a:endParaRPr lang="en-US" dirty="0"/>
          </a:p>
          <a:p>
            <a:r>
              <a:rPr lang="en-US" dirty="0"/>
              <a:t>Minority stress refers to chronically high levels of stress faced by members of stigmatized minority groups.  It came through in our interviews in terms on young people always checking their environment to see if it safe to be ‘out’. </a:t>
            </a:r>
          </a:p>
          <a:p>
            <a:endParaRPr lang="en-US" dirty="0"/>
          </a:p>
          <a:p>
            <a:r>
              <a:rPr lang="en-US" dirty="0"/>
              <a:t>Participants also reported experiencing bullying at school based on race and sexual orientation. </a:t>
            </a:r>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78753FCD-F58C-4A6C-8BD0-78F61D19A659}" type="slidenum">
              <a:rPr lang="en-AU" smtClean="0"/>
              <a:t>6</a:t>
            </a:fld>
            <a:endParaRPr lang="en-AU"/>
          </a:p>
        </p:txBody>
      </p:sp>
    </p:spTree>
    <p:extLst>
      <p:ext uri="{BB962C8B-B14F-4D97-AF65-F5344CB8AC3E}">
        <p14:creationId xmlns:p14="http://schemas.microsoft.com/office/powerpoint/2010/main" val="137710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construct of identity also comes through as a strong theme. All of the young people spoke about being proud in being Indigenous and LGBTQA+. The idea of ‘code-switching’ also came up, such as changing how one presents based on the immediate environment. </a:t>
            </a:r>
          </a:p>
          <a:p>
            <a:r>
              <a:rPr lang="en-US" dirty="0"/>
              <a:t>Full acceptance means being able to be open about all aspects of one’s identity. </a:t>
            </a:r>
          </a:p>
          <a:p>
            <a:endParaRPr lang="en-AU" dirty="0"/>
          </a:p>
        </p:txBody>
      </p:sp>
      <p:sp>
        <p:nvSpPr>
          <p:cNvPr id="4" name="Slide Number Placeholder 3"/>
          <p:cNvSpPr>
            <a:spLocks noGrp="1"/>
          </p:cNvSpPr>
          <p:nvPr>
            <p:ph type="sldNum" sz="quarter" idx="5"/>
          </p:nvPr>
        </p:nvSpPr>
        <p:spPr/>
        <p:txBody>
          <a:bodyPr/>
          <a:lstStyle/>
          <a:p>
            <a:fld id="{78753FCD-F58C-4A6C-8BD0-78F61D19A659}" type="slidenum">
              <a:rPr lang="en-AU" smtClean="0"/>
              <a:t>8</a:t>
            </a:fld>
            <a:endParaRPr lang="en-AU"/>
          </a:p>
        </p:txBody>
      </p:sp>
    </p:spTree>
    <p:extLst>
      <p:ext uri="{BB962C8B-B14F-4D97-AF65-F5344CB8AC3E}">
        <p14:creationId xmlns:p14="http://schemas.microsoft.com/office/powerpoint/2010/main" val="160933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theme linked to SEWB was a lack of representation of Indigenous LGBTQ+ people in services and the media. It was helpful to at least to see LGBT POC generally represented in media. </a:t>
            </a:r>
          </a:p>
          <a:p>
            <a:r>
              <a:rPr lang="en-US" dirty="0"/>
              <a:t>It should be noted that there was exclusion and racism experienced in queer spaces, and one participant noted that aboriginal community members can sometimes equate queerness with whiteness. </a:t>
            </a:r>
          </a:p>
          <a:p>
            <a:endParaRPr lang="en-AU" dirty="0"/>
          </a:p>
        </p:txBody>
      </p:sp>
      <p:sp>
        <p:nvSpPr>
          <p:cNvPr id="4" name="Slide Number Placeholder 3"/>
          <p:cNvSpPr>
            <a:spLocks noGrp="1"/>
          </p:cNvSpPr>
          <p:nvPr>
            <p:ph type="sldNum" sz="quarter" idx="5"/>
          </p:nvPr>
        </p:nvSpPr>
        <p:spPr/>
        <p:txBody>
          <a:bodyPr/>
          <a:lstStyle/>
          <a:p>
            <a:fld id="{78753FCD-F58C-4A6C-8BD0-78F61D19A659}" type="slidenum">
              <a:rPr lang="en-AU" smtClean="0"/>
              <a:t>9</a:t>
            </a:fld>
            <a:endParaRPr lang="en-AU"/>
          </a:p>
        </p:txBody>
      </p:sp>
    </p:spTree>
    <p:extLst>
      <p:ext uri="{BB962C8B-B14F-4D97-AF65-F5344CB8AC3E}">
        <p14:creationId xmlns:p14="http://schemas.microsoft.com/office/powerpoint/2010/main" val="82492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differences, of course, for Indigenous LGBTQA+ young people compared to other LGBTQA+ young people, is the need to understand how sexual and gender identity fit within cultural identity. Participant discussions suggested they had thought about this a lot. For example, one participant spoke of how to negotiate gender-based protocols for dating in her community. </a:t>
            </a:r>
          </a:p>
          <a:p>
            <a:endParaRPr lang="en-US" dirty="0"/>
          </a:p>
          <a:p>
            <a:r>
              <a:rPr lang="en-US" dirty="0"/>
              <a:t>Some participants also said they were more likely to not be so open about their sexual orientation when in their aboriginal community. </a:t>
            </a:r>
          </a:p>
          <a:p>
            <a:endParaRPr lang="en-US" dirty="0"/>
          </a:p>
          <a:p>
            <a:r>
              <a:rPr lang="en-US" dirty="0"/>
              <a:t>There were experiences of rejection from Elders based on sexual orientation, which affected a participants ability to connect with culture. </a:t>
            </a:r>
          </a:p>
          <a:p>
            <a:endParaRPr lang="en-US" dirty="0"/>
          </a:p>
          <a:p>
            <a:r>
              <a:rPr lang="en-US" dirty="0"/>
              <a:t>But, it is important to note that some communities/community members were accepting. </a:t>
            </a:r>
          </a:p>
          <a:p>
            <a:endParaRPr lang="en-US" dirty="0"/>
          </a:p>
          <a:p>
            <a:r>
              <a:rPr lang="en-US" dirty="0"/>
              <a:t>Participants also said it was helpful to see older LGBT aboriginal people, as it makes it known that being Aboriginal + LGBTQA+ is a ‘thing’. </a:t>
            </a:r>
          </a:p>
          <a:p>
            <a:endParaRPr lang="en-AU" dirty="0"/>
          </a:p>
        </p:txBody>
      </p:sp>
      <p:sp>
        <p:nvSpPr>
          <p:cNvPr id="4" name="Slide Number Placeholder 3"/>
          <p:cNvSpPr>
            <a:spLocks noGrp="1"/>
          </p:cNvSpPr>
          <p:nvPr>
            <p:ph type="sldNum" sz="quarter" idx="5"/>
          </p:nvPr>
        </p:nvSpPr>
        <p:spPr/>
        <p:txBody>
          <a:bodyPr/>
          <a:lstStyle/>
          <a:p>
            <a:fld id="{78753FCD-F58C-4A6C-8BD0-78F61D19A659}" type="slidenum">
              <a:rPr lang="en-AU" smtClean="0"/>
              <a:t>10</a:t>
            </a:fld>
            <a:endParaRPr lang="en-AU"/>
          </a:p>
        </p:txBody>
      </p:sp>
    </p:spTree>
    <p:extLst>
      <p:ext uri="{BB962C8B-B14F-4D97-AF65-F5344CB8AC3E}">
        <p14:creationId xmlns:p14="http://schemas.microsoft.com/office/powerpoint/2010/main" val="157393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experiences with services, participants suggested that services need to clearly indicate they are LGBTQA+ friendly, for example, by displaying an ‘Ally’ or Pride symbol. </a:t>
            </a:r>
          </a:p>
          <a:p>
            <a:r>
              <a:rPr lang="en-US" dirty="0"/>
              <a:t>Confidentiality between clinician and patient around sexual and gender identity also flagged as important. </a:t>
            </a:r>
          </a:p>
          <a:p>
            <a:r>
              <a:rPr lang="en-US" dirty="0"/>
              <a:t>Last, it is important to note that Indigenous LGBTQA+ young people DO notice when a service is inclusive/is not inclusive. Many gave examples of how positive it felt when an Aboriginal-based </a:t>
            </a:r>
            <a:r>
              <a:rPr lang="en-US" dirty="0" err="1"/>
              <a:t>organisation</a:t>
            </a:r>
            <a:r>
              <a:rPr lang="en-US" dirty="0"/>
              <a:t> celebrating Pride activities and managed to weave this in with cultural activities. </a:t>
            </a:r>
          </a:p>
          <a:p>
            <a:endParaRPr lang="en-AU" dirty="0"/>
          </a:p>
        </p:txBody>
      </p:sp>
      <p:sp>
        <p:nvSpPr>
          <p:cNvPr id="4" name="Slide Number Placeholder 3"/>
          <p:cNvSpPr>
            <a:spLocks noGrp="1"/>
          </p:cNvSpPr>
          <p:nvPr>
            <p:ph type="sldNum" sz="quarter" idx="5"/>
          </p:nvPr>
        </p:nvSpPr>
        <p:spPr/>
        <p:txBody>
          <a:bodyPr/>
          <a:lstStyle/>
          <a:p>
            <a:fld id="{78753FCD-F58C-4A6C-8BD0-78F61D19A659}" type="slidenum">
              <a:rPr lang="en-AU" smtClean="0"/>
              <a:t>11</a:t>
            </a:fld>
            <a:endParaRPr lang="en-AU"/>
          </a:p>
        </p:txBody>
      </p:sp>
    </p:spTree>
    <p:extLst>
      <p:ext uri="{BB962C8B-B14F-4D97-AF65-F5344CB8AC3E}">
        <p14:creationId xmlns:p14="http://schemas.microsoft.com/office/powerpoint/2010/main" val="104092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7655-A095-40BA-8D45-E1A51362D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FA3146D-D88E-4262-A6D2-63CDEC7ED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BA64901-8DCF-44BF-885D-FAB4F3AD9BC5}"/>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5" name="Footer Placeholder 4">
            <a:extLst>
              <a:ext uri="{FF2B5EF4-FFF2-40B4-BE49-F238E27FC236}">
                <a16:creationId xmlns:a16="http://schemas.microsoft.com/office/drawing/2014/main" id="{F7C1EFAD-607A-4835-BD9B-A78B9DACF7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5442CD-D559-4E52-9BC7-9DCA1B9C1148}"/>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235716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AFDD-8FF3-4087-A031-0AB6D8777C5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5A65520-F038-4D94-900D-91BA81D108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6E07E93-D17D-4672-BE2F-435098C27B04}"/>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5" name="Footer Placeholder 4">
            <a:extLst>
              <a:ext uri="{FF2B5EF4-FFF2-40B4-BE49-F238E27FC236}">
                <a16:creationId xmlns:a16="http://schemas.microsoft.com/office/drawing/2014/main" id="{EF51E015-C94E-4C37-B336-31B2889D4EE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282220-0F4A-4CF1-AF1A-A310BEBE9B8C}"/>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172547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A580A6-306D-465C-99C6-E64C99DC37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FBC4B3C-4136-4D16-8E0A-6139489099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27FD24-1504-48C6-92E2-B5D574C37C32}"/>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5" name="Footer Placeholder 4">
            <a:extLst>
              <a:ext uri="{FF2B5EF4-FFF2-40B4-BE49-F238E27FC236}">
                <a16:creationId xmlns:a16="http://schemas.microsoft.com/office/drawing/2014/main" id="{B700BBB2-9418-448B-9142-B68E7898DF3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6ED399A-B95D-4F5E-975F-8FA564803241}"/>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20250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AC53-B767-4F24-9076-7B3E634AEC2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5C2F2F2-0B84-4014-B5F3-8FF30EE06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CE288D-0FE4-4254-A664-F4CBAE8FCE9C}"/>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5" name="Footer Placeholder 4">
            <a:extLst>
              <a:ext uri="{FF2B5EF4-FFF2-40B4-BE49-F238E27FC236}">
                <a16:creationId xmlns:a16="http://schemas.microsoft.com/office/drawing/2014/main" id="{3EA9F2EA-0441-45F8-87C5-EE9C369C93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FEEAE5-F97B-434D-A896-52536FCEA76B}"/>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262526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47D6-2893-4659-8380-770E180D39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118B047-4AC6-4812-B9FD-68CE9B5277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D333E0-0926-42E5-B86D-AD66633B95B3}"/>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5" name="Footer Placeholder 4">
            <a:extLst>
              <a:ext uri="{FF2B5EF4-FFF2-40B4-BE49-F238E27FC236}">
                <a16:creationId xmlns:a16="http://schemas.microsoft.com/office/drawing/2014/main" id="{44DE58E6-15B2-4253-AD9F-001CFB5DEA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EF0383-2026-4167-8D4A-651EF99943A5}"/>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411737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C9AB-8977-468D-BC3D-8BA00798A40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711C569-EA5E-4CA6-80D2-9C0AD2B863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B21298A-AFF1-445C-BEEE-A6D8DBE72A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1DD0A9C-8BEF-49E0-9132-576784FB5BAA}"/>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6" name="Footer Placeholder 5">
            <a:extLst>
              <a:ext uri="{FF2B5EF4-FFF2-40B4-BE49-F238E27FC236}">
                <a16:creationId xmlns:a16="http://schemas.microsoft.com/office/drawing/2014/main" id="{A3142964-4585-4EFE-B97A-AE961FC0009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364F44-F17B-4AD1-A560-7A8D310A52E3}"/>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318188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74D2-E349-4FF6-8AC5-9576A3EE39A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22004D6-F3BB-4268-8799-95F6D0A94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07C0FD-20F5-40D4-BB04-2CCB3B3F9B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691B71A-28E1-45C4-A32D-B85844D23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6C596-42FC-4A28-9DA2-EFD46DA5A5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AE7ED11-70E6-4925-A860-41174292CC63}"/>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8" name="Footer Placeholder 7">
            <a:extLst>
              <a:ext uri="{FF2B5EF4-FFF2-40B4-BE49-F238E27FC236}">
                <a16:creationId xmlns:a16="http://schemas.microsoft.com/office/drawing/2014/main" id="{8C68E954-FA7F-4963-9CAD-9811E45997E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492999A-B1AE-4830-A84F-B938FFFF3D90}"/>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282536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3153B-528B-40A7-9D94-F9BFCB84A35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7D84597-0544-4F9D-A2BE-84A975CDF68F}"/>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4" name="Footer Placeholder 3">
            <a:extLst>
              <a:ext uri="{FF2B5EF4-FFF2-40B4-BE49-F238E27FC236}">
                <a16:creationId xmlns:a16="http://schemas.microsoft.com/office/drawing/2014/main" id="{2268FF44-C561-40CE-A04F-10C3B70CCF6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EE5FC1B-E806-4294-A223-7563407957BA}"/>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410430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DFF9D-2A45-4F20-ACCC-F8A4F8AAA786}"/>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3" name="Footer Placeholder 2">
            <a:extLst>
              <a:ext uri="{FF2B5EF4-FFF2-40B4-BE49-F238E27FC236}">
                <a16:creationId xmlns:a16="http://schemas.microsoft.com/office/drawing/2014/main" id="{93552759-4E9F-4B36-BD22-263B82E4A93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7F66D19-37CE-42D1-A63F-23BAF0530C32}"/>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361325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82C8-18EB-498E-88C0-734A816AE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F9D0B02-F1BE-4752-96F7-6BF1773AD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E243643-7AAF-4A58-B936-C5C49883F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D0CAD-35C3-4F97-BAC5-F3A37720C60C}"/>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6" name="Footer Placeholder 5">
            <a:extLst>
              <a:ext uri="{FF2B5EF4-FFF2-40B4-BE49-F238E27FC236}">
                <a16:creationId xmlns:a16="http://schemas.microsoft.com/office/drawing/2014/main" id="{B2549E7C-3FE9-40ED-AAFE-0E5C823B2B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3BCBA4C-5D62-41E4-B02C-B421E7CE0BE6}"/>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169938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EFB4-C3AF-43B1-A5E1-7FA2B1C1D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2D9EE1D-ECBE-4A87-802E-AFC0E52A1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C51D5D0-2D2D-474D-911A-A1CB5302D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6F501D-A4F9-47C0-85DD-D72157F0857B}"/>
              </a:ext>
            </a:extLst>
          </p:cNvPr>
          <p:cNvSpPr>
            <a:spLocks noGrp="1"/>
          </p:cNvSpPr>
          <p:nvPr>
            <p:ph type="dt" sz="half" idx="10"/>
          </p:nvPr>
        </p:nvSpPr>
        <p:spPr/>
        <p:txBody>
          <a:bodyPr/>
          <a:lstStyle/>
          <a:p>
            <a:fld id="{855FDD87-F8CB-4C33-9090-6DD60AFF24F1}" type="datetimeFigureOut">
              <a:rPr lang="en-AU" smtClean="0"/>
              <a:t>26/02/2020</a:t>
            </a:fld>
            <a:endParaRPr lang="en-AU"/>
          </a:p>
        </p:txBody>
      </p:sp>
      <p:sp>
        <p:nvSpPr>
          <p:cNvPr id="6" name="Footer Placeholder 5">
            <a:extLst>
              <a:ext uri="{FF2B5EF4-FFF2-40B4-BE49-F238E27FC236}">
                <a16:creationId xmlns:a16="http://schemas.microsoft.com/office/drawing/2014/main" id="{891C49D8-082D-4EB4-87C4-57A1FE8CB92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AE3D5B-0926-4370-8C77-CB46C1144F0A}"/>
              </a:ext>
            </a:extLst>
          </p:cNvPr>
          <p:cNvSpPr>
            <a:spLocks noGrp="1"/>
          </p:cNvSpPr>
          <p:nvPr>
            <p:ph type="sldNum" sz="quarter" idx="12"/>
          </p:nvPr>
        </p:nvSpPr>
        <p:spPr/>
        <p:txBody>
          <a:bodyPr/>
          <a:lstStyle/>
          <a:p>
            <a:fld id="{F2929624-494F-45C6-87AA-7854E7317DBD}" type="slidenum">
              <a:rPr lang="en-AU" smtClean="0"/>
              <a:t>‹#›</a:t>
            </a:fld>
            <a:endParaRPr lang="en-AU"/>
          </a:p>
        </p:txBody>
      </p:sp>
    </p:spTree>
    <p:extLst>
      <p:ext uri="{BB962C8B-B14F-4D97-AF65-F5344CB8AC3E}">
        <p14:creationId xmlns:p14="http://schemas.microsoft.com/office/powerpoint/2010/main" val="6658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2B292B-6442-4A64-A501-3F923963F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0AF7C75-E250-4A87-884C-2EAF2E3F8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8AB0FE-7088-4207-BBB5-ADB6ADF45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FDD87-F8CB-4C33-9090-6DD60AFF24F1}" type="datetimeFigureOut">
              <a:rPr lang="en-AU" smtClean="0"/>
              <a:t>26/02/2020</a:t>
            </a:fld>
            <a:endParaRPr lang="en-AU"/>
          </a:p>
        </p:txBody>
      </p:sp>
      <p:sp>
        <p:nvSpPr>
          <p:cNvPr id="5" name="Footer Placeholder 4">
            <a:extLst>
              <a:ext uri="{FF2B5EF4-FFF2-40B4-BE49-F238E27FC236}">
                <a16:creationId xmlns:a16="http://schemas.microsoft.com/office/drawing/2014/main" id="{065E8936-2D99-4564-8727-A882D0AF08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C61CC97-FD7D-4566-AD37-4D3ABCBD8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29624-494F-45C6-87AA-7854E7317DBD}" type="slidenum">
              <a:rPr lang="en-AU" smtClean="0"/>
              <a:t>‹#›</a:t>
            </a:fld>
            <a:endParaRPr lang="en-AU"/>
          </a:p>
        </p:txBody>
      </p:sp>
    </p:spTree>
    <p:extLst>
      <p:ext uri="{BB962C8B-B14F-4D97-AF65-F5344CB8AC3E}">
        <p14:creationId xmlns:p14="http://schemas.microsoft.com/office/powerpoint/2010/main" val="3724782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rainbowknowledge.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kulbardiaboriginalcentre/?__tn__=,d,P-R&amp;eid=ARD4B0KzLA-6wrI0cH2vCQv1L7fP6Isr_B0xRfez8zKYupDTDYe8bM-FxtlnRHCZeeDcn-IkFiXyUCEl" TargetMode="External"/><Relationship Id="rId2" Type="http://schemas.openxmlformats.org/officeDocument/2006/relationships/hyperlink" Target="https://www.rainbowknowledge.org/"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rainbowknowledge.org/youth-advisory-grou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osing for the camera&#10;&#10;Description automatically generated">
            <a:extLst>
              <a:ext uri="{FF2B5EF4-FFF2-40B4-BE49-F238E27FC236}">
                <a16:creationId xmlns:a16="http://schemas.microsoft.com/office/drawing/2014/main" id="{E73BE790-B0C1-4265-A06F-8DD908565F0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7604" b="17360"/>
          <a:stretch/>
        </p:blipFill>
        <p:spPr>
          <a:xfrm>
            <a:off x="0" y="1"/>
            <a:ext cx="12192000" cy="6858000"/>
          </a:xfrm>
          <a:prstGeom prst="rect">
            <a:avLst/>
          </a:prstGeom>
        </p:spPr>
      </p:pic>
      <p:sp>
        <p:nvSpPr>
          <p:cNvPr id="3" name="Subtitle 2">
            <a:extLst>
              <a:ext uri="{FF2B5EF4-FFF2-40B4-BE49-F238E27FC236}">
                <a16:creationId xmlns:a16="http://schemas.microsoft.com/office/drawing/2014/main" id="{5EF42258-965B-45AF-8866-1CBC8CF61F13}"/>
              </a:ext>
            </a:extLst>
          </p:cNvPr>
          <p:cNvSpPr>
            <a:spLocks noGrp="1"/>
          </p:cNvSpPr>
          <p:nvPr>
            <p:ph type="subTitle" idx="1"/>
          </p:nvPr>
        </p:nvSpPr>
        <p:spPr>
          <a:xfrm>
            <a:off x="586194" y="2883961"/>
            <a:ext cx="3704412" cy="3079049"/>
          </a:xfrm>
        </p:spPr>
        <p:txBody>
          <a:bodyPr>
            <a:normAutofit fontScale="92500"/>
          </a:bodyPr>
          <a:lstStyle/>
          <a:p>
            <a:r>
              <a:rPr lang="en-AU" sz="1600" b="1" dirty="0"/>
              <a:t>ABORIGINAL AND TORRES STRAIT ISLANDER RESEARCH SHOWCASE</a:t>
            </a:r>
          </a:p>
          <a:p>
            <a:r>
              <a:rPr lang="en-AU" sz="1600" b="1" dirty="0"/>
              <a:t>SOUTH AUSTRALIAN HEALTH AND MEDICAL RESEARCH INSTITUTE 27</a:t>
            </a:r>
            <a:r>
              <a:rPr lang="en-AU" sz="1600" b="1" baseline="30000" dirty="0"/>
              <a:t>TH</a:t>
            </a:r>
            <a:r>
              <a:rPr lang="en-AU" sz="1600" b="1" dirty="0"/>
              <a:t>-28</a:t>
            </a:r>
            <a:r>
              <a:rPr lang="en-AU" sz="1600" b="1" baseline="30000" dirty="0"/>
              <a:t>TH</a:t>
            </a:r>
            <a:r>
              <a:rPr lang="en-AU" sz="1600" b="1" dirty="0"/>
              <a:t> FEB, 2020</a:t>
            </a:r>
          </a:p>
          <a:p>
            <a:r>
              <a:rPr lang="en-AU" sz="1600" b="1" dirty="0"/>
              <a:t>Dr Bep Uink, Kulbardi Aboriginal Centre, Murdoch University, Telethon Kids Institute, WA</a:t>
            </a:r>
          </a:p>
          <a:p>
            <a:r>
              <a:rPr lang="en-AU" sz="1600" dirty="0"/>
              <a:t>b.uink@Murdoch.edu.au</a:t>
            </a:r>
          </a:p>
          <a:p>
            <a:r>
              <a:rPr lang="en-AU" sz="1600" b="1" dirty="0"/>
              <a:t>Shakara Liddelow-Hunt, Telethon Kids Institute, WA</a:t>
            </a:r>
          </a:p>
          <a:p>
            <a:r>
              <a:rPr lang="en-AU" sz="1600" dirty="0"/>
              <a:t>shakara.liddelow-hunt@telethonkids.org.au</a:t>
            </a:r>
          </a:p>
          <a:p>
            <a:endParaRPr lang="en-AU" sz="1100" dirty="0">
              <a:solidFill>
                <a:srgbClr val="FFFFFF"/>
              </a:solidFill>
            </a:endParaRPr>
          </a:p>
          <a:p>
            <a:endParaRPr lang="en-AU" sz="1100" dirty="0">
              <a:solidFill>
                <a:srgbClr val="FFFFFF"/>
              </a:solidFill>
            </a:endParaRPr>
          </a:p>
        </p:txBody>
      </p:sp>
      <p:pic>
        <p:nvPicPr>
          <p:cNvPr id="5" name="Picture 4" descr="A picture containing screenshot&#10;&#10;Description automatically generated">
            <a:extLst>
              <a:ext uri="{FF2B5EF4-FFF2-40B4-BE49-F238E27FC236}">
                <a16:creationId xmlns:a16="http://schemas.microsoft.com/office/drawing/2014/main" id="{B60BAADF-F40F-4383-84B6-F77B4C368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33" y="2571551"/>
            <a:ext cx="6553545" cy="3391459"/>
          </a:xfrm>
          <a:prstGeom prst="rect">
            <a:avLst/>
          </a:prstGeom>
        </p:spPr>
      </p:pic>
      <p:sp>
        <p:nvSpPr>
          <p:cNvPr id="6" name="Rectangle 5">
            <a:extLst>
              <a:ext uri="{FF2B5EF4-FFF2-40B4-BE49-F238E27FC236}">
                <a16:creationId xmlns:a16="http://schemas.microsoft.com/office/drawing/2014/main" id="{885AFED6-508F-4426-9675-98DB2B97FFDE}"/>
              </a:ext>
            </a:extLst>
          </p:cNvPr>
          <p:cNvSpPr/>
          <p:nvPr/>
        </p:nvSpPr>
        <p:spPr>
          <a:xfrm>
            <a:off x="4243794" y="6116126"/>
            <a:ext cx="3704412" cy="646331"/>
          </a:xfrm>
          <a:prstGeom prst="rect">
            <a:avLst/>
          </a:prstGeom>
        </p:spPr>
        <p:txBody>
          <a:bodyPr wrap="none">
            <a:spAutoFit/>
          </a:bodyPr>
          <a:lstStyle/>
          <a:p>
            <a:r>
              <a:rPr lang="en-AU" dirty="0">
                <a:hlinkClick r:id="rId5"/>
              </a:rPr>
              <a:t>https://www.rainbowknowledge.org/</a:t>
            </a:r>
            <a:endParaRPr lang="en-AU" dirty="0"/>
          </a:p>
          <a:p>
            <a:endParaRPr lang="en-AU" dirty="0"/>
          </a:p>
        </p:txBody>
      </p:sp>
      <p:sp>
        <p:nvSpPr>
          <p:cNvPr id="8" name="TextBox 7">
            <a:extLst>
              <a:ext uri="{FF2B5EF4-FFF2-40B4-BE49-F238E27FC236}">
                <a16:creationId xmlns:a16="http://schemas.microsoft.com/office/drawing/2014/main" id="{BB9C7E4E-14DB-47FF-9938-BE0835BCA6D3}"/>
              </a:ext>
            </a:extLst>
          </p:cNvPr>
          <p:cNvSpPr txBox="1"/>
          <p:nvPr/>
        </p:nvSpPr>
        <p:spPr>
          <a:xfrm>
            <a:off x="833886" y="894990"/>
            <a:ext cx="10524226" cy="1261884"/>
          </a:xfrm>
          <a:prstGeom prst="rect">
            <a:avLst/>
          </a:prstGeom>
          <a:noFill/>
        </p:spPr>
        <p:txBody>
          <a:bodyPr wrap="square" rtlCol="0">
            <a:spAutoFit/>
          </a:bodyPr>
          <a:lstStyle/>
          <a:p>
            <a:pPr algn="ctr"/>
            <a:r>
              <a:rPr lang="en-US" sz="2800" b="1" dirty="0">
                <a:latin typeface="+mj-lt"/>
              </a:rPr>
              <a:t>Identity and wellbeing among Australian Indigenous LGBTQA+ youth</a:t>
            </a:r>
          </a:p>
          <a:p>
            <a:pPr algn="ctr"/>
            <a:endParaRPr lang="en-US" sz="2400" dirty="0">
              <a:latin typeface="+mj-lt"/>
            </a:endParaRPr>
          </a:p>
          <a:p>
            <a:pPr algn="ctr"/>
            <a:r>
              <a:rPr lang="en-US" sz="2400" dirty="0">
                <a:latin typeface="+mj-lt"/>
              </a:rPr>
              <a:t>Dr Bep Uink &amp; Shakara Liddelow-Hunt</a:t>
            </a:r>
            <a:endParaRPr lang="en-AU" sz="2400" dirty="0">
              <a:latin typeface="+mj-lt"/>
            </a:endParaRPr>
          </a:p>
        </p:txBody>
      </p:sp>
    </p:spTree>
    <p:extLst>
      <p:ext uri="{BB962C8B-B14F-4D97-AF65-F5344CB8AC3E}">
        <p14:creationId xmlns:p14="http://schemas.microsoft.com/office/powerpoint/2010/main" val="406579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5B8A-CE9F-429E-AFF1-25030AEE393A}"/>
              </a:ext>
            </a:extLst>
          </p:cNvPr>
          <p:cNvSpPr>
            <a:spLocks noGrp="1"/>
          </p:cNvSpPr>
          <p:nvPr>
            <p:ph type="title"/>
          </p:nvPr>
        </p:nvSpPr>
        <p:spPr>
          <a:xfrm>
            <a:off x="838200" y="365126"/>
            <a:ext cx="10515600" cy="784406"/>
          </a:xfrm>
        </p:spPr>
        <p:txBody>
          <a:bodyPr>
            <a:normAutofit/>
          </a:bodyPr>
          <a:lstStyle/>
          <a:p>
            <a:pPr algn="ctr"/>
            <a:r>
              <a:rPr lang="en-US" sz="2800" b="1" u="sng" dirty="0"/>
              <a:t>Culture</a:t>
            </a:r>
            <a:r>
              <a:rPr lang="en-US" sz="2800" b="1" dirty="0"/>
              <a:t> </a:t>
            </a:r>
            <a:endParaRPr lang="en-AU" sz="2800" b="1" dirty="0"/>
          </a:p>
        </p:txBody>
      </p:sp>
      <p:sp>
        <p:nvSpPr>
          <p:cNvPr id="3" name="Content Placeholder 2">
            <a:extLst>
              <a:ext uri="{FF2B5EF4-FFF2-40B4-BE49-F238E27FC236}">
                <a16:creationId xmlns:a16="http://schemas.microsoft.com/office/drawing/2014/main" id="{055A0579-368B-44F9-979D-D3042BD99AC2}"/>
              </a:ext>
            </a:extLst>
          </p:cNvPr>
          <p:cNvSpPr>
            <a:spLocks noGrp="1"/>
          </p:cNvSpPr>
          <p:nvPr>
            <p:ph idx="1"/>
          </p:nvPr>
        </p:nvSpPr>
        <p:spPr>
          <a:xfrm>
            <a:off x="838200" y="1149533"/>
            <a:ext cx="10515600" cy="4519748"/>
          </a:xfrm>
        </p:spPr>
        <p:txBody>
          <a:bodyPr>
            <a:normAutofit/>
          </a:bodyPr>
          <a:lstStyle/>
          <a:p>
            <a:r>
              <a:rPr lang="en-US" sz="2000" dirty="0"/>
              <a:t>Rejection by community, in particular Elders, </a:t>
            </a:r>
            <a:r>
              <a:rPr lang="en-US" sz="2000" u="sng" dirty="0"/>
              <a:t>risks disconnection from culture</a:t>
            </a:r>
          </a:p>
          <a:p>
            <a:r>
              <a:rPr lang="en-US" sz="2000" dirty="0"/>
              <a:t>Hiding/suppressing LGBTQA+ identity within Aboriginal community</a:t>
            </a:r>
          </a:p>
          <a:p>
            <a:r>
              <a:rPr lang="en-US" sz="2000" dirty="0"/>
              <a:t>‘Going back in the closet’ when visiting rural community </a:t>
            </a:r>
          </a:p>
          <a:p>
            <a:r>
              <a:rPr lang="en-US" sz="2000" dirty="0"/>
              <a:t>Navigating gendered cultural protocols</a:t>
            </a:r>
          </a:p>
          <a:p>
            <a:pPr lvl="1"/>
            <a:r>
              <a:rPr lang="en-US" sz="2000" dirty="0"/>
              <a:t>Influence of family can help or harm</a:t>
            </a:r>
          </a:p>
          <a:p>
            <a:r>
              <a:rPr lang="en-US" sz="2000" dirty="0"/>
              <a:t>Support from older community members</a:t>
            </a:r>
          </a:p>
        </p:txBody>
      </p:sp>
      <p:sp>
        <p:nvSpPr>
          <p:cNvPr id="4" name="Rectangle 3">
            <a:extLst>
              <a:ext uri="{FF2B5EF4-FFF2-40B4-BE49-F238E27FC236}">
                <a16:creationId xmlns:a16="http://schemas.microsoft.com/office/drawing/2014/main" id="{301A25BF-EFFF-4290-A57D-50B127FE4ECA}"/>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0E37B6CA-C336-43BF-848F-43451D2E4938}"/>
              </a:ext>
            </a:extLst>
          </p:cNvPr>
          <p:cNvSpPr txBox="1"/>
          <p:nvPr/>
        </p:nvSpPr>
        <p:spPr>
          <a:xfrm>
            <a:off x="544285" y="3783875"/>
            <a:ext cx="11103429" cy="2247424"/>
          </a:xfrm>
          <a:prstGeom prst="wedgeRoundRectCallout">
            <a:avLst>
              <a:gd name="adj1" fmla="val -36846"/>
              <a:gd name="adj2" fmla="val 73772"/>
              <a:gd name="adj3" fmla="val 16667"/>
            </a:avLst>
          </a:prstGeom>
          <a:solidFill>
            <a:srgbClr val="993366"/>
          </a:solidFill>
        </p:spPr>
        <p:txBody>
          <a:bodyPr wrap="square" rtlCol="0">
            <a:spAutoFit/>
          </a:bodyPr>
          <a:lstStyle/>
          <a:p>
            <a:r>
              <a:rPr lang="en-US" i="1" dirty="0">
                <a:solidFill>
                  <a:schemeClr val="bg1"/>
                </a:solidFill>
              </a:rPr>
              <a:t>“…they told me that I wasn’t allowed back on the community because of it. Otherwise, they have the right to flog me. So, it’s just law, Aboriginal law. ….I guess what I seek from elders is approval. That’s a big thing for me and especially if you get to know them over a period of time and you tell them and they completely cut you off, you’re like: “Well, how am I meant to, I guess, gain that knowledge from them?” </a:t>
            </a:r>
          </a:p>
          <a:p>
            <a:endParaRPr lang="en-US" i="1" dirty="0">
              <a:solidFill>
                <a:schemeClr val="bg1"/>
              </a:solidFill>
            </a:endParaRPr>
          </a:p>
          <a:p>
            <a:r>
              <a:rPr lang="en-US" i="1" dirty="0">
                <a:solidFill>
                  <a:schemeClr val="bg1"/>
                </a:solidFill>
              </a:rPr>
              <a:t>“Culturally, it’s been a little bit conflicting for me because in my culture traditionally my mum wouldn’t be able to meet my partner…but that will be if my partner were a man.” </a:t>
            </a:r>
          </a:p>
        </p:txBody>
      </p:sp>
    </p:spTree>
    <p:extLst>
      <p:ext uri="{BB962C8B-B14F-4D97-AF65-F5344CB8AC3E}">
        <p14:creationId xmlns:p14="http://schemas.microsoft.com/office/powerpoint/2010/main" val="384201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4565-CEB2-44E1-B36A-FB0516041465}"/>
              </a:ext>
            </a:extLst>
          </p:cNvPr>
          <p:cNvSpPr>
            <a:spLocks noGrp="1"/>
          </p:cNvSpPr>
          <p:nvPr>
            <p:ph type="title"/>
          </p:nvPr>
        </p:nvSpPr>
        <p:spPr>
          <a:xfrm>
            <a:off x="838200" y="365126"/>
            <a:ext cx="10515600" cy="784406"/>
          </a:xfrm>
        </p:spPr>
        <p:txBody>
          <a:bodyPr>
            <a:normAutofit/>
          </a:bodyPr>
          <a:lstStyle/>
          <a:p>
            <a:pPr algn="ctr"/>
            <a:r>
              <a:rPr lang="en-US" sz="2800" b="1" u="sng" dirty="0"/>
              <a:t>Navigating services</a:t>
            </a:r>
            <a:endParaRPr lang="en-AU" sz="2800" b="1" u="sng" dirty="0"/>
          </a:p>
        </p:txBody>
      </p:sp>
      <p:sp>
        <p:nvSpPr>
          <p:cNvPr id="3" name="Content Placeholder 2">
            <a:extLst>
              <a:ext uri="{FF2B5EF4-FFF2-40B4-BE49-F238E27FC236}">
                <a16:creationId xmlns:a16="http://schemas.microsoft.com/office/drawing/2014/main" id="{CCB53A3C-B45C-4365-9553-EA62C3A11848}"/>
              </a:ext>
            </a:extLst>
          </p:cNvPr>
          <p:cNvSpPr>
            <a:spLocks noGrp="1"/>
          </p:cNvSpPr>
          <p:nvPr>
            <p:ph idx="1"/>
          </p:nvPr>
        </p:nvSpPr>
        <p:spPr>
          <a:xfrm>
            <a:off x="838200" y="1149532"/>
            <a:ext cx="10515600" cy="4455137"/>
          </a:xfrm>
        </p:spPr>
        <p:txBody>
          <a:bodyPr>
            <a:normAutofit/>
          </a:bodyPr>
          <a:lstStyle/>
          <a:p>
            <a:r>
              <a:rPr lang="en-AU" sz="2000" dirty="0"/>
              <a:t>Often preferred to rely on support from other community members</a:t>
            </a:r>
          </a:p>
          <a:p>
            <a:r>
              <a:rPr lang="en-AU" sz="2000" dirty="0"/>
              <a:t>Preferred to see someone Indigenous, Queer or of colour, but must compromise with affordability and accessibility. </a:t>
            </a:r>
          </a:p>
          <a:p>
            <a:r>
              <a:rPr lang="en-AU" sz="2000" dirty="0"/>
              <a:t>Will ‘suss out’ over time rather than immediately disclosing sexuality/gender</a:t>
            </a:r>
          </a:p>
          <a:p>
            <a:r>
              <a:rPr lang="en-AU" sz="2000" dirty="0"/>
              <a:t>Confidentiality is a major concern when accessing services, in particular ACCHOs and AMSs</a:t>
            </a:r>
          </a:p>
          <a:p>
            <a:r>
              <a:rPr lang="en-AU" sz="2000" dirty="0"/>
              <a:t>Services need to clearly communicate that they are LGBTQA+ friendly</a:t>
            </a:r>
          </a:p>
          <a:p>
            <a:r>
              <a:rPr lang="en-AU" sz="2000" dirty="0"/>
              <a:t>Experiences of racism and transphobia in mainstream health services</a:t>
            </a:r>
          </a:p>
          <a:p>
            <a:r>
              <a:rPr lang="en-AU" sz="2000" dirty="0"/>
              <a:t>Aboriginal organisations celebrating LGBTQA+ community have a positive impact on SEWB, especially when incorporating cultural activities </a:t>
            </a:r>
          </a:p>
        </p:txBody>
      </p:sp>
      <p:sp>
        <p:nvSpPr>
          <p:cNvPr id="4" name="Speech Bubble: Rectangle with Corners Rounded 3">
            <a:extLst>
              <a:ext uri="{FF2B5EF4-FFF2-40B4-BE49-F238E27FC236}">
                <a16:creationId xmlns:a16="http://schemas.microsoft.com/office/drawing/2014/main" id="{26E39AD5-4306-4B5A-9A2E-44F512F9112D}"/>
              </a:ext>
            </a:extLst>
          </p:cNvPr>
          <p:cNvSpPr/>
          <p:nvPr/>
        </p:nvSpPr>
        <p:spPr>
          <a:xfrm>
            <a:off x="851262" y="4662060"/>
            <a:ext cx="10515600" cy="1634490"/>
          </a:xfrm>
          <a:prstGeom prst="wedgeRoundRectCallout">
            <a:avLst>
              <a:gd name="adj1" fmla="val 38587"/>
              <a:gd name="adj2" fmla="val 72813"/>
              <a:gd name="adj3" fmla="val 16667"/>
            </a:avLst>
          </a:prstGeom>
          <a:solidFill>
            <a:schemeClr val="accent1">
              <a:lumMod val="60000"/>
              <a:lumOff val="40000"/>
            </a:schemeClr>
          </a:solidFill>
        </p:spPr>
        <p:txBody>
          <a:bodyPr wrap="square">
            <a:spAutoFit/>
          </a:bodyPr>
          <a:lstStyle/>
          <a:p>
            <a:r>
              <a:rPr lang="en-US" i="1" dirty="0">
                <a:solidFill>
                  <a:schemeClr val="bg1"/>
                </a:solidFill>
              </a:rPr>
              <a:t>“…you can go to a GP, but it’s just general like it’s not for you, it’s for everyone. And you don’t know what you’re walking into. You don’t know if it’s </a:t>
            </a:r>
            <a:r>
              <a:rPr lang="en-US" i="1" dirty="0" err="1">
                <a:solidFill>
                  <a:schemeClr val="bg1"/>
                </a:solidFill>
              </a:rPr>
              <a:t>gonna</a:t>
            </a:r>
            <a:r>
              <a:rPr lang="en-US" i="1" dirty="0">
                <a:solidFill>
                  <a:schemeClr val="bg1"/>
                </a:solidFill>
              </a:rPr>
              <a:t> be safe for you.”</a:t>
            </a:r>
          </a:p>
          <a:p>
            <a:endParaRPr lang="en-US" i="1" dirty="0">
              <a:solidFill>
                <a:schemeClr val="bg1"/>
              </a:solidFill>
            </a:endParaRPr>
          </a:p>
          <a:p>
            <a:r>
              <a:rPr lang="en-US" i="1" dirty="0">
                <a:solidFill>
                  <a:schemeClr val="bg1"/>
                </a:solidFill>
              </a:rPr>
              <a:t>“I guess having someone that’s kind of like me in a way and that being able to relate to what they’re saying.”</a:t>
            </a:r>
          </a:p>
          <a:p>
            <a:endParaRPr lang="en-US" i="1" dirty="0">
              <a:solidFill>
                <a:schemeClr val="bg1"/>
              </a:solidFill>
            </a:endParaRPr>
          </a:p>
        </p:txBody>
      </p:sp>
      <p:sp>
        <p:nvSpPr>
          <p:cNvPr id="5" name="Rectangle 4">
            <a:extLst>
              <a:ext uri="{FF2B5EF4-FFF2-40B4-BE49-F238E27FC236}">
                <a16:creationId xmlns:a16="http://schemas.microsoft.com/office/drawing/2014/main" id="{94F58F15-7C02-4CDF-8AC6-BACA4EF47CE0}"/>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420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F88D-A3CB-4D63-B64A-39187A8E095F}"/>
              </a:ext>
            </a:extLst>
          </p:cNvPr>
          <p:cNvSpPr>
            <a:spLocks noGrp="1"/>
          </p:cNvSpPr>
          <p:nvPr>
            <p:ph type="title"/>
          </p:nvPr>
        </p:nvSpPr>
        <p:spPr>
          <a:xfrm>
            <a:off x="838200" y="365126"/>
            <a:ext cx="10515600" cy="784406"/>
          </a:xfrm>
        </p:spPr>
        <p:txBody>
          <a:bodyPr>
            <a:normAutofit/>
          </a:bodyPr>
          <a:lstStyle/>
          <a:p>
            <a:pPr algn="ctr"/>
            <a:r>
              <a:rPr lang="en-US" sz="2400" b="1" u="sng" dirty="0"/>
              <a:t>Navigating The Environment </a:t>
            </a:r>
            <a:endParaRPr lang="en-AU" sz="2400" b="1" u="sng" dirty="0"/>
          </a:p>
        </p:txBody>
      </p:sp>
      <p:sp>
        <p:nvSpPr>
          <p:cNvPr id="3" name="Content Placeholder 2">
            <a:extLst>
              <a:ext uri="{FF2B5EF4-FFF2-40B4-BE49-F238E27FC236}">
                <a16:creationId xmlns:a16="http://schemas.microsoft.com/office/drawing/2014/main" id="{B2B904C0-3B9E-44F2-90B2-09A435FA6F24}"/>
              </a:ext>
            </a:extLst>
          </p:cNvPr>
          <p:cNvSpPr>
            <a:spLocks noGrp="1"/>
          </p:cNvSpPr>
          <p:nvPr>
            <p:ph idx="1"/>
          </p:nvPr>
        </p:nvSpPr>
        <p:spPr>
          <a:xfrm>
            <a:off x="851262" y="1149532"/>
            <a:ext cx="10515600" cy="4351338"/>
          </a:xfrm>
        </p:spPr>
        <p:txBody>
          <a:bodyPr>
            <a:normAutofit/>
          </a:bodyPr>
          <a:lstStyle/>
          <a:p>
            <a:r>
              <a:rPr lang="en-US" sz="2000" dirty="0"/>
              <a:t>Minority stress: always checking whether the space is safe</a:t>
            </a:r>
          </a:p>
          <a:p>
            <a:r>
              <a:rPr lang="en-US" sz="2000" dirty="0"/>
              <a:t>In visiting services and in everyday life, Aboriginal LGBTQA+ young people use a variety of strategies to determine who will be a ‘safe’ person to engage with</a:t>
            </a:r>
            <a:endParaRPr lang="en-AU" sz="2000" dirty="0"/>
          </a:p>
        </p:txBody>
      </p:sp>
      <p:sp>
        <p:nvSpPr>
          <p:cNvPr id="4" name="Speech Bubble: Rectangle with Corners Rounded 3">
            <a:extLst>
              <a:ext uri="{FF2B5EF4-FFF2-40B4-BE49-F238E27FC236}">
                <a16:creationId xmlns:a16="http://schemas.microsoft.com/office/drawing/2014/main" id="{16915852-D9ED-4C44-8759-4E2F12F72368}"/>
              </a:ext>
            </a:extLst>
          </p:cNvPr>
          <p:cNvSpPr/>
          <p:nvPr/>
        </p:nvSpPr>
        <p:spPr>
          <a:xfrm>
            <a:off x="825138" y="2543370"/>
            <a:ext cx="10515600" cy="3473291"/>
          </a:xfrm>
          <a:prstGeom prst="wedgeRoundRectCallout">
            <a:avLst>
              <a:gd name="adj1" fmla="val -39311"/>
              <a:gd name="adj2" fmla="val 65843"/>
              <a:gd name="adj3" fmla="val 16667"/>
            </a:avLst>
          </a:prstGeom>
          <a:solidFill>
            <a:srgbClr val="8A6393"/>
          </a:solidFill>
        </p:spPr>
        <p:txBody>
          <a:bodyPr wrap="square">
            <a:spAutoFit/>
          </a:bodyPr>
          <a:lstStyle/>
          <a:p>
            <a:r>
              <a:rPr lang="en-US" i="1" dirty="0">
                <a:solidFill>
                  <a:schemeClr val="bg1"/>
                </a:solidFill>
              </a:rPr>
              <a:t>“I’ve only told the girl that I work with and she’s from [location]. She’s Aboriginal. She knows I’m gay but the guys that I work with, I don’t know. It’s so awkward because they’re old men and they’re rough and things like that. They’re like manly men. So it’s awkward. And I don’t want them thinking that I have an attraction to them.”  </a:t>
            </a:r>
          </a:p>
          <a:p>
            <a:endParaRPr lang="en-US" i="1" dirty="0">
              <a:solidFill>
                <a:schemeClr val="bg1"/>
              </a:solidFill>
            </a:endParaRPr>
          </a:p>
          <a:p>
            <a:r>
              <a:rPr lang="en-US" i="1" dirty="0">
                <a:solidFill>
                  <a:schemeClr val="bg1"/>
                </a:solidFill>
              </a:rPr>
              <a:t>“I guess the way that they – not so much how they behave, but how they, I guess, talk to someone.” </a:t>
            </a:r>
          </a:p>
          <a:p>
            <a:endParaRPr lang="en-US" i="1" dirty="0">
              <a:solidFill>
                <a:schemeClr val="bg1"/>
              </a:solidFill>
            </a:endParaRPr>
          </a:p>
          <a:p>
            <a:r>
              <a:rPr lang="en-US" i="1" dirty="0">
                <a:solidFill>
                  <a:schemeClr val="bg1"/>
                </a:solidFill>
              </a:rPr>
              <a:t>“I couldn’t tell any of my clients about, like, my gender…especially if I hear them making homophobic comments, just while I’m with them, it was like “I’m not </a:t>
            </a:r>
            <a:r>
              <a:rPr lang="en-US" i="1" dirty="0" err="1">
                <a:solidFill>
                  <a:schemeClr val="bg1"/>
                </a:solidFill>
              </a:rPr>
              <a:t>gonna</a:t>
            </a:r>
            <a:r>
              <a:rPr lang="en-US" i="1" dirty="0">
                <a:solidFill>
                  <a:schemeClr val="bg1"/>
                </a:solidFill>
              </a:rPr>
              <a:t> bring that up to them, like, I’m here for them, they’re not there for me,” so it was a bit – it just made me uncomfortable…I needed to be respected as well. So I was just like “no”, so now I’m looking for work.” </a:t>
            </a:r>
          </a:p>
        </p:txBody>
      </p:sp>
      <p:sp>
        <p:nvSpPr>
          <p:cNvPr id="5" name="Rectangle 4">
            <a:extLst>
              <a:ext uri="{FF2B5EF4-FFF2-40B4-BE49-F238E27FC236}">
                <a16:creationId xmlns:a16="http://schemas.microsoft.com/office/drawing/2014/main" id="{4CA1162F-9229-434B-BBBB-1196921C45BB}"/>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3058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8FEA-FE29-467B-9690-8300584A0E8B}"/>
              </a:ext>
            </a:extLst>
          </p:cNvPr>
          <p:cNvSpPr>
            <a:spLocks noGrp="1"/>
          </p:cNvSpPr>
          <p:nvPr>
            <p:ph type="title"/>
          </p:nvPr>
        </p:nvSpPr>
        <p:spPr>
          <a:xfrm>
            <a:off x="1040674" y="317765"/>
            <a:ext cx="10136776" cy="1325563"/>
          </a:xfrm>
        </p:spPr>
        <p:txBody>
          <a:bodyPr>
            <a:normAutofit/>
          </a:bodyPr>
          <a:lstStyle/>
          <a:p>
            <a:pPr algn="ctr"/>
            <a:r>
              <a:rPr lang="en-US" sz="2400" dirty="0"/>
              <a:t>Bonus: some quick ways to improve your ability to support Aboriginal and Torres Strait Islander LGBTQA+ young people</a:t>
            </a:r>
            <a:endParaRPr lang="en-AU" sz="2400" dirty="0"/>
          </a:p>
        </p:txBody>
      </p:sp>
      <p:sp>
        <p:nvSpPr>
          <p:cNvPr id="3" name="Content Placeholder 2">
            <a:extLst>
              <a:ext uri="{FF2B5EF4-FFF2-40B4-BE49-F238E27FC236}">
                <a16:creationId xmlns:a16="http://schemas.microsoft.com/office/drawing/2014/main" id="{FB981BEB-D9FA-4E81-B825-C6AE43FB59CF}"/>
              </a:ext>
            </a:extLst>
          </p:cNvPr>
          <p:cNvSpPr>
            <a:spLocks noGrp="1"/>
          </p:cNvSpPr>
          <p:nvPr>
            <p:ph idx="1"/>
          </p:nvPr>
        </p:nvSpPr>
        <p:spPr>
          <a:xfrm>
            <a:off x="4032068" y="1825625"/>
            <a:ext cx="7733212" cy="4351338"/>
          </a:xfrm>
        </p:spPr>
        <p:txBody>
          <a:bodyPr>
            <a:normAutofit/>
          </a:bodyPr>
          <a:lstStyle/>
          <a:p>
            <a:r>
              <a:rPr lang="en-US" dirty="0"/>
              <a:t>Signal acceptance using visual imagery such as Pride flags, and speak positively about LGBTQA+ people and issues</a:t>
            </a:r>
          </a:p>
          <a:p>
            <a:r>
              <a:rPr lang="en-US" dirty="0"/>
              <a:t>Educate yourself on LGBTQA+ terminology</a:t>
            </a:r>
          </a:p>
          <a:p>
            <a:r>
              <a:rPr lang="en-US" dirty="0"/>
              <a:t>Integrate inclusive language into bureaucracy (e.g. gender:______ rather than M/F)</a:t>
            </a:r>
          </a:p>
          <a:p>
            <a:r>
              <a:rPr lang="en-US" dirty="0"/>
              <a:t>Allow time to build trust</a:t>
            </a:r>
          </a:p>
          <a:p>
            <a:r>
              <a:rPr lang="en-US" dirty="0"/>
              <a:t>Ensure confidentiality is respected and inform clients of their rights</a:t>
            </a:r>
            <a:endParaRPr lang="en-AU" dirty="0"/>
          </a:p>
        </p:txBody>
      </p:sp>
      <p:sp>
        <p:nvSpPr>
          <p:cNvPr id="4" name="Rectangle 3">
            <a:extLst>
              <a:ext uri="{FF2B5EF4-FFF2-40B4-BE49-F238E27FC236}">
                <a16:creationId xmlns:a16="http://schemas.microsoft.com/office/drawing/2014/main" id="{2DB05402-9FB0-4C33-8CD4-A28CEFB78F44}"/>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picture containing holding&#10;&#10;Description automatically generated">
            <a:extLst>
              <a:ext uri="{FF2B5EF4-FFF2-40B4-BE49-F238E27FC236}">
                <a16:creationId xmlns:a16="http://schemas.microsoft.com/office/drawing/2014/main" id="{CE31FADC-FFBB-4487-8C46-270E8B57D235}"/>
              </a:ext>
            </a:extLst>
          </p:cNvPr>
          <p:cNvPicPr>
            <a:picLocks noChangeAspect="1"/>
          </p:cNvPicPr>
          <p:nvPr/>
        </p:nvPicPr>
        <p:blipFill rotWithShape="1">
          <a:blip r:embed="rId2">
            <a:extLst>
              <a:ext uri="{28A0092B-C50C-407E-A947-70E740481C1C}">
                <a14:useLocalDpi xmlns:a14="http://schemas.microsoft.com/office/drawing/2010/main" val="0"/>
              </a:ext>
            </a:extLst>
          </a:blip>
          <a:srcRect t="19205" b="5831"/>
          <a:stretch/>
        </p:blipFill>
        <p:spPr>
          <a:xfrm>
            <a:off x="293392" y="2313592"/>
            <a:ext cx="3738676" cy="3738676"/>
          </a:xfrm>
          <a:prstGeom prst="ellipse">
            <a:avLst/>
          </a:prstGeom>
        </p:spPr>
      </p:pic>
    </p:spTree>
    <p:extLst>
      <p:ext uri="{BB962C8B-B14F-4D97-AF65-F5344CB8AC3E}">
        <p14:creationId xmlns:p14="http://schemas.microsoft.com/office/powerpoint/2010/main" val="394486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E2C7-0AFB-4A87-933C-BC6DF96C40A2}"/>
              </a:ext>
            </a:extLst>
          </p:cNvPr>
          <p:cNvSpPr>
            <a:spLocks noGrp="1"/>
          </p:cNvSpPr>
          <p:nvPr>
            <p:ph type="title"/>
          </p:nvPr>
        </p:nvSpPr>
        <p:spPr>
          <a:xfrm>
            <a:off x="372862" y="362995"/>
            <a:ext cx="7910004" cy="1325563"/>
          </a:xfrm>
        </p:spPr>
        <p:txBody>
          <a:bodyPr>
            <a:normAutofit/>
          </a:bodyPr>
          <a:lstStyle/>
          <a:p>
            <a:pPr algn="ctr"/>
            <a:r>
              <a:rPr lang="en-US" sz="2400" u="sng" dirty="0"/>
              <a:t>Conclusion</a:t>
            </a:r>
            <a:r>
              <a:rPr lang="en-US" sz="2400" dirty="0"/>
              <a:t> </a:t>
            </a:r>
            <a:endParaRPr lang="en-AU" sz="2400" dirty="0"/>
          </a:p>
        </p:txBody>
      </p:sp>
      <p:sp>
        <p:nvSpPr>
          <p:cNvPr id="3" name="Content Placeholder 2">
            <a:extLst>
              <a:ext uri="{FF2B5EF4-FFF2-40B4-BE49-F238E27FC236}">
                <a16:creationId xmlns:a16="http://schemas.microsoft.com/office/drawing/2014/main" id="{889741D4-1B6C-4BB1-B97E-55BD6FB39122}"/>
              </a:ext>
            </a:extLst>
          </p:cNvPr>
          <p:cNvSpPr>
            <a:spLocks noGrp="1"/>
          </p:cNvSpPr>
          <p:nvPr>
            <p:ph idx="1"/>
          </p:nvPr>
        </p:nvSpPr>
        <p:spPr>
          <a:xfrm>
            <a:off x="372862" y="1571348"/>
            <a:ext cx="7910004" cy="4605615"/>
          </a:xfrm>
        </p:spPr>
        <p:txBody>
          <a:bodyPr>
            <a:noAutofit/>
          </a:bodyPr>
          <a:lstStyle/>
          <a:p>
            <a:r>
              <a:rPr lang="en-US" sz="2400" dirty="0"/>
              <a:t>Initial findings suggest a diverse range of experiences related to the social emotional wellbeing and mental health of Indigenous LGBTQA+ young people, which in some ways parallels international trends. The findings are not all negative, and there is an overwhelming degree of resilience present.</a:t>
            </a:r>
          </a:p>
          <a:p>
            <a:r>
              <a:rPr lang="en-US" sz="2400" dirty="0"/>
              <a:t>Aboriginal and Torres Strait Islander LGBTQA+ young people are more than the sum of their experiences</a:t>
            </a:r>
          </a:p>
          <a:p>
            <a:r>
              <a:rPr lang="en-AU" sz="2400" dirty="0"/>
              <a:t>HOWEVER these results are preliminary. Data collection is ongoing.</a:t>
            </a:r>
          </a:p>
        </p:txBody>
      </p:sp>
      <p:sp>
        <p:nvSpPr>
          <p:cNvPr id="4" name="Rectangle 3">
            <a:extLst>
              <a:ext uri="{FF2B5EF4-FFF2-40B4-BE49-F238E27FC236}">
                <a16:creationId xmlns:a16="http://schemas.microsoft.com/office/drawing/2014/main" id="{E81CDCE6-088D-4602-AED4-F4755B789B07}"/>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person standing posing for the camera&#10;&#10;Description automatically generated">
            <a:extLst>
              <a:ext uri="{FF2B5EF4-FFF2-40B4-BE49-F238E27FC236}">
                <a16:creationId xmlns:a16="http://schemas.microsoft.com/office/drawing/2014/main" id="{7CB05C77-FC09-4CEB-BC2B-97F865CC6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391" y="0"/>
            <a:ext cx="5140990" cy="6858000"/>
          </a:xfrm>
          <a:prstGeom prst="rect">
            <a:avLst/>
          </a:prstGeom>
        </p:spPr>
      </p:pic>
    </p:spTree>
    <p:extLst>
      <p:ext uri="{BB962C8B-B14F-4D97-AF65-F5344CB8AC3E}">
        <p14:creationId xmlns:p14="http://schemas.microsoft.com/office/powerpoint/2010/main" val="182354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2487-906B-438E-8764-64D3EBC9CFFF}"/>
              </a:ext>
            </a:extLst>
          </p:cNvPr>
          <p:cNvSpPr>
            <a:spLocks noGrp="1"/>
          </p:cNvSpPr>
          <p:nvPr>
            <p:ph type="title"/>
          </p:nvPr>
        </p:nvSpPr>
        <p:spPr>
          <a:xfrm>
            <a:off x="452847" y="317765"/>
            <a:ext cx="7559040" cy="1325563"/>
          </a:xfrm>
        </p:spPr>
        <p:txBody>
          <a:bodyPr>
            <a:normAutofit/>
          </a:bodyPr>
          <a:lstStyle/>
          <a:p>
            <a:pPr algn="ctr"/>
            <a:r>
              <a:rPr lang="en-AU" sz="2400" u="sng" dirty="0"/>
              <a:t>Interested</a:t>
            </a:r>
            <a:r>
              <a:rPr lang="en-AU" sz="2400" dirty="0"/>
              <a:t>?</a:t>
            </a:r>
          </a:p>
        </p:txBody>
      </p:sp>
      <p:sp>
        <p:nvSpPr>
          <p:cNvPr id="3" name="Content Placeholder 2">
            <a:extLst>
              <a:ext uri="{FF2B5EF4-FFF2-40B4-BE49-F238E27FC236}">
                <a16:creationId xmlns:a16="http://schemas.microsoft.com/office/drawing/2014/main" id="{3A2BE3BD-70DD-494C-B450-12EEB8F304E4}"/>
              </a:ext>
            </a:extLst>
          </p:cNvPr>
          <p:cNvSpPr>
            <a:spLocks noGrp="1"/>
          </p:cNvSpPr>
          <p:nvPr>
            <p:ph idx="1"/>
          </p:nvPr>
        </p:nvSpPr>
        <p:spPr>
          <a:xfrm>
            <a:off x="452846" y="1825625"/>
            <a:ext cx="7559040" cy="4351338"/>
          </a:xfrm>
        </p:spPr>
        <p:txBody>
          <a:bodyPr>
            <a:normAutofit/>
          </a:bodyPr>
          <a:lstStyle/>
          <a:p>
            <a:r>
              <a:rPr lang="en-AU" sz="2000" dirty="0"/>
              <a:t>Interviews and yarning groups are ongoing in Perth and Sydney</a:t>
            </a:r>
          </a:p>
          <a:p>
            <a:r>
              <a:rPr lang="en-AU" sz="2000" dirty="0"/>
              <a:t>The </a:t>
            </a:r>
            <a:r>
              <a:rPr lang="en-AU" sz="2000" b="1" dirty="0"/>
              <a:t>national survey </a:t>
            </a:r>
            <a:r>
              <a:rPr lang="en-AU" sz="2000" dirty="0"/>
              <a:t>will commence later this year</a:t>
            </a:r>
          </a:p>
          <a:p>
            <a:endParaRPr lang="en-AU" sz="2000" dirty="0"/>
          </a:p>
          <a:p>
            <a:pPr marL="0" indent="0">
              <a:buNone/>
            </a:pPr>
            <a:r>
              <a:rPr lang="en-AU" sz="2000" dirty="0"/>
              <a:t>We’d love you to share the survey with your networks when it commences. Stay up to date by checking our website </a:t>
            </a:r>
            <a:r>
              <a:rPr lang="en-AU" sz="2000" dirty="0">
                <a:hlinkClick r:id="rId2"/>
              </a:rPr>
              <a:t>https://www.rainbowknowledge.org/</a:t>
            </a:r>
            <a:r>
              <a:rPr lang="en-AU" sz="2000" dirty="0"/>
              <a:t> </a:t>
            </a:r>
          </a:p>
          <a:p>
            <a:pPr marL="0" indent="0">
              <a:buNone/>
            </a:pPr>
            <a:r>
              <a:rPr lang="en-AU" sz="2000" dirty="0"/>
              <a:t>or follow Kulbardi Aboriginal Centre’s Facebook page </a:t>
            </a:r>
            <a:r>
              <a:rPr lang="en-AU" sz="2000" dirty="0">
                <a:hlinkClick r:id="rId3"/>
              </a:rPr>
              <a:t>https://www.facebook.com/kulbardiaboriginalcentre/?__tn__=%2Cd%2CP-R&amp;eid=ARD4B0KzLA-6wrI0cH2vCQv1L7fP6Isr_B0xRfez8zKYupDTDYe8bM-FxtlnRHCZeeDcn-IkFiXyUCEl</a:t>
            </a:r>
            <a:r>
              <a:rPr lang="en-AU" sz="2000" dirty="0"/>
              <a:t> </a:t>
            </a:r>
          </a:p>
        </p:txBody>
      </p:sp>
      <p:sp>
        <p:nvSpPr>
          <p:cNvPr id="4" name="Rectangle 3">
            <a:extLst>
              <a:ext uri="{FF2B5EF4-FFF2-40B4-BE49-F238E27FC236}">
                <a16:creationId xmlns:a16="http://schemas.microsoft.com/office/drawing/2014/main" id="{D8E885E1-4117-46BD-BFA4-E407AAF34763}"/>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person posing for the camera&#10;&#10;Description automatically generated">
            <a:extLst>
              <a:ext uri="{FF2B5EF4-FFF2-40B4-BE49-F238E27FC236}">
                <a16:creationId xmlns:a16="http://schemas.microsoft.com/office/drawing/2014/main" id="{ADC536F8-209B-45D4-9E2A-691E68F5E43C}"/>
              </a:ext>
            </a:extLst>
          </p:cNvPr>
          <p:cNvPicPr>
            <a:picLocks noChangeAspect="1"/>
          </p:cNvPicPr>
          <p:nvPr/>
        </p:nvPicPr>
        <p:blipFill rotWithShape="1">
          <a:blip r:embed="rId4">
            <a:extLst>
              <a:ext uri="{28A0092B-C50C-407E-A947-70E740481C1C}">
                <a14:useLocalDpi xmlns:a14="http://schemas.microsoft.com/office/drawing/2010/main" val="0"/>
              </a:ext>
            </a:extLst>
          </a:blip>
          <a:srcRect l="3456" r="24370" b="1"/>
          <a:stretch/>
        </p:blipFill>
        <p:spPr>
          <a:xfrm>
            <a:off x="8054596" y="135467"/>
            <a:ext cx="3959709" cy="411475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977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FF60-19E3-4744-826E-575EFCF79AB1}"/>
              </a:ext>
            </a:extLst>
          </p:cNvPr>
          <p:cNvSpPr>
            <a:spLocks noGrp="1"/>
          </p:cNvSpPr>
          <p:nvPr>
            <p:ph type="title"/>
          </p:nvPr>
        </p:nvSpPr>
        <p:spPr>
          <a:xfrm>
            <a:off x="4047065" y="365125"/>
            <a:ext cx="7823201" cy="1325563"/>
          </a:xfrm>
        </p:spPr>
        <p:txBody>
          <a:bodyPr>
            <a:normAutofit/>
          </a:bodyPr>
          <a:lstStyle/>
          <a:p>
            <a:pPr algn="ctr"/>
            <a:r>
              <a:rPr lang="en-AU" sz="2400" u="sng" dirty="0"/>
              <a:t>Acknowledgements </a:t>
            </a:r>
          </a:p>
        </p:txBody>
      </p:sp>
      <p:sp>
        <p:nvSpPr>
          <p:cNvPr id="3" name="Content Placeholder 2">
            <a:extLst>
              <a:ext uri="{FF2B5EF4-FFF2-40B4-BE49-F238E27FC236}">
                <a16:creationId xmlns:a16="http://schemas.microsoft.com/office/drawing/2014/main" id="{A2D05812-E1FE-410B-A608-1FB9A86B3174}"/>
              </a:ext>
            </a:extLst>
          </p:cNvPr>
          <p:cNvSpPr>
            <a:spLocks noGrp="1"/>
          </p:cNvSpPr>
          <p:nvPr>
            <p:ph idx="1"/>
          </p:nvPr>
        </p:nvSpPr>
        <p:spPr>
          <a:xfrm>
            <a:off x="4047066" y="1456267"/>
            <a:ext cx="7823201" cy="5181600"/>
          </a:xfrm>
        </p:spPr>
        <p:txBody>
          <a:bodyPr>
            <a:noAutofit/>
          </a:bodyPr>
          <a:lstStyle/>
          <a:p>
            <a:pPr marL="0" indent="0">
              <a:buNone/>
            </a:pPr>
            <a:r>
              <a:rPr lang="en-US" sz="2000" b="1" dirty="0"/>
              <a:t>Artist</a:t>
            </a:r>
            <a:r>
              <a:rPr lang="en-US" sz="2000" dirty="0"/>
              <a:t> </a:t>
            </a:r>
            <a:r>
              <a:rPr lang="en-US" sz="2000" dirty="0" err="1"/>
              <a:t>Shakyrrah</a:t>
            </a:r>
            <a:r>
              <a:rPr lang="en-US" sz="2000" dirty="0"/>
              <a:t> Beck:  “I’m 19 with two kids under 2 studying year 12 while doing art commissions on the side as both a way to calm myself and to support my family. I’m a </a:t>
            </a:r>
            <a:r>
              <a:rPr lang="en-US" sz="2000" dirty="0" err="1"/>
              <a:t>Narungga</a:t>
            </a:r>
            <a:r>
              <a:rPr lang="en-US" sz="2000" dirty="0"/>
              <a:t> woman but was welcomed in by the Kaurna people from when I was young and have grown up with them.” </a:t>
            </a:r>
          </a:p>
          <a:p>
            <a:pPr marL="0" indent="0">
              <a:buNone/>
            </a:pPr>
            <a:endParaRPr lang="en-US" sz="2000" dirty="0"/>
          </a:p>
          <a:p>
            <a:pPr marL="0" indent="0">
              <a:buNone/>
            </a:pPr>
            <a:r>
              <a:rPr lang="en-US" sz="2000" dirty="0"/>
              <a:t>Assoc. Prof Ashleigh Lin, Dr Yael Perry, Travis Talbott (TKI)</a:t>
            </a:r>
          </a:p>
          <a:p>
            <a:pPr marL="0" indent="0">
              <a:buNone/>
            </a:pPr>
            <a:r>
              <a:rPr lang="en-US" sz="2000" dirty="0"/>
              <a:t>Prof Braden Hill (ECU)</a:t>
            </a:r>
          </a:p>
          <a:p>
            <a:pPr marL="0" indent="0">
              <a:buNone/>
            </a:pPr>
            <a:r>
              <a:rPr lang="en-US" sz="2000" dirty="0"/>
              <a:t>Dr Karen Soldatic, Prof. Linda Briskman, Dr Kim Spurway, </a:t>
            </a:r>
            <a:r>
              <a:rPr lang="en-US" sz="2000" dirty="0" err="1"/>
              <a:t>Mr</a:t>
            </a:r>
            <a:r>
              <a:rPr lang="en-US" sz="2000" dirty="0"/>
              <a:t> William Trewlynn (WSU)</a:t>
            </a:r>
          </a:p>
          <a:p>
            <a:pPr marL="0" indent="0">
              <a:buNone/>
            </a:pPr>
            <a:r>
              <a:rPr lang="en-US" sz="2000" dirty="0"/>
              <a:t>Youth Advisory Group </a:t>
            </a:r>
            <a:r>
              <a:rPr lang="en-US" sz="2000" dirty="0">
                <a:hlinkClick r:id="rId2"/>
              </a:rPr>
              <a:t>https://www.rainbowknowledge.org/youth-advisory-group</a:t>
            </a:r>
            <a:r>
              <a:rPr lang="en-US" sz="2000" dirty="0"/>
              <a:t> </a:t>
            </a:r>
          </a:p>
          <a:p>
            <a:pPr marL="0" indent="0">
              <a:buNone/>
            </a:pPr>
            <a:r>
              <a:rPr lang="en-US" sz="2000" dirty="0"/>
              <a:t>Local Indigenous Governance Committees</a:t>
            </a:r>
          </a:p>
          <a:p>
            <a:pPr marL="0" indent="0">
              <a:buNone/>
            </a:pPr>
            <a:r>
              <a:rPr lang="en-US" sz="2000" dirty="0"/>
              <a:t>Project partners </a:t>
            </a:r>
          </a:p>
        </p:txBody>
      </p:sp>
      <p:sp>
        <p:nvSpPr>
          <p:cNvPr id="5" name="Rectangle 4">
            <a:extLst>
              <a:ext uri="{FF2B5EF4-FFF2-40B4-BE49-F238E27FC236}">
                <a16:creationId xmlns:a16="http://schemas.microsoft.com/office/drawing/2014/main" id="{9C3D311A-A664-44F7-8C3B-B952C2B1B3DD}"/>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picture containing holding&#10;&#10;Description automatically generated">
            <a:extLst>
              <a:ext uri="{FF2B5EF4-FFF2-40B4-BE49-F238E27FC236}">
                <a16:creationId xmlns:a16="http://schemas.microsoft.com/office/drawing/2014/main" id="{FBCAE3B6-4EBF-49D9-91E5-DC6883402E0C}"/>
              </a:ext>
            </a:extLst>
          </p:cNvPr>
          <p:cNvPicPr>
            <a:picLocks noChangeAspect="1"/>
          </p:cNvPicPr>
          <p:nvPr/>
        </p:nvPicPr>
        <p:blipFill rotWithShape="1">
          <a:blip r:embed="rId3">
            <a:extLst>
              <a:ext uri="{28A0092B-C50C-407E-A947-70E740481C1C}">
                <a14:useLocalDpi xmlns:a14="http://schemas.microsoft.com/office/drawing/2010/main" val="0"/>
              </a:ext>
            </a:extLst>
          </a:blip>
          <a:srcRect t="19205" b="5831"/>
          <a:stretch/>
        </p:blipFill>
        <p:spPr>
          <a:xfrm>
            <a:off x="560607" y="1557428"/>
            <a:ext cx="3299707" cy="3299707"/>
          </a:xfrm>
          <a:prstGeom prst="ellipse">
            <a:avLst/>
          </a:prstGeom>
        </p:spPr>
      </p:pic>
    </p:spTree>
    <p:extLst>
      <p:ext uri="{BB962C8B-B14F-4D97-AF65-F5344CB8AC3E}">
        <p14:creationId xmlns:p14="http://schemas.microsoft.com/office/powerpoint/2010/main" val="165997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2A059DD-0BAD-440E-9695-70FB51E17D09}"/>
              </a:ext>
            </a:extLst>
          </p:cNvPr>
          <p:cNvSpPr txBox="1">
            <a:spLocks noGrp="1"/>
          </p:cNvSpPr>
          <p:nvPr>
            <p:ph type="subTitle" idx="1"/>
          </p:nvPr>
        </p:nvSpPr>
        <p:spPr>
          <a:xfrm>
            <a:off x="462116" y="1666472"/>
            <a:ext cx="11385755" cy="1494768"/>
          </a:xfrm>
          <a:prstGeom prst="rect">
            <a:avLst/>
          </a:prstGeom>
          <a:noFill/>
        </p:spPr>
        <p:txBody>
          <a:bodyPr wrap="square" rtlCol="0">
            <a:spAutoFit/>
          </a:bodyPr>
          <a:lstStyle/>
          <a:p>
            <a:pPr marL="342900" indent="-342900" algn="l">
              <a:buFont typeface="Arial" panose="020B0604020202020204" pitchFamily="34" charset="0"/>
              <a:buChar char="•"/>
            </a:pPr>
            <a:r>
              <a:rPr lang="en-AU" sz="2000" i="1" dirty="0"/>
              <a:t>Walkern Katatdjin </a:t>
            </a:r>
            <a:r>
              <a:rPr lang="en-AU" sz="2000" dirty="0"/>
              <a:t>is a national research project that aims to understand and promote the mental health and wellbeing of Aboriginal and/or Torres Strait Lesbian, Gay, Bisexual, Transgender, Queer/Questioning and Asexual young people, and to work with services to develop appropriate interventions.</a:t>
            </a:r>
          </a:p>
          <a:p>
            <a:endParaRPr lang="en-AU" sz="3200" dirty="0"/>
          </a:p>
        </p:txBody>
      </p:sp>
      <p:sp>
        <p:nvSpPr>
          <p:cNvPr id="5" name="TextBox 4">
            <a:extLst>
              <a:ext uri="{FF2B5EF4-FFF2-40B4-BE49-F238E27FC236}">
                <a16:creationId xmlns:a16="http://schemas.microsoft.com/office/drawing/2014/main" id="{529C9AFC-A3E7-4488-9900-458CDDF142BA}"/>
              </a:ext>
            </a:extLst>
          </p:cNvPr>
          <p:cNvSpPr txBox="1"/>
          <p:nvPr/>
        </p:nvSpPr>
        <p:spPr>
          <a:xfrm>
            <a:off x="1319841" y="724619"/>
            <a:ext cx="9997088" cy="523220"/>
          </a:xfrm>
          <a:prstGeom prst="rect">
            <a:avLst/>
          </a:prstGeom>
          <a:noFill/>
        </p:spPr>
        <p:txBody>
          <a:bodyPr wrap="square" rtlCol="0">
            <a:spAutoFit/>
          </a:bodyPr>
          <a:lstStyle/>
          <a:p>
            <a:pPr algn="ctr"/>
            <a:r>
              <a:rPr lang="en-US" sz="2800" b="1" u="sng" dirty="0">
                <a:latin typeface="+mj-lt"/>
              </a:rPr>
              <a:t>Project Overview</a:t>
            </a:r>
            <a:endParaRPr lang="en-AU" sz="2800" b="1" u="sng" dirty="0">
              <a:latin typeface="+mj-lt"/>
            </a:endParaRPr>
          </a:p>
        </p:txBody>
      </p:sp>
      <p:sp>
        <p:nvSpPr>
          <p:cNvPr id="6" name="TextBox 5">
            <a:extLst>
              <a:ext uri="{FF2B5EF4-FFF2-40B4-BE49-F238E27FC236}">
                <a16:creationId xmlns:a16="http://schemas.microsoft.com/office/drawing/2014/main" id="{D2F951F1-EAD0-4991-BAC2-CC32B620E94B}"/>
              </a:ext>
            </a:extLst>
          </p:cNvPr>
          <p:cNvSpPr txBox="1"/>
          <p:nvPr/>
        </p:nvSpPr>
        <p:spPr>
          <a:xfrm>
            <a:off x="462116" y="3000285"/>
            <a:ext cx="11267768"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3-year study, funded by National Health and Medical Research Council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Perth, Greater Western Sydney</a:t>
            </a:r>
          </a:p>
          <a:p>
            <a:endParaRPr lang="en-AU" sz="2000" dirty="0"/>
          </a:p>
          <a:p>
            <a:pPr marL="342900" indent="-342900">
              <a:buFont typeface="Arial" panose="020B0604020202020204" pitchFamily="34" charset="0"/>
              <a:buChar char="•"/>
            </a:pPr>
            <a:r>
              <a:rPr lang="en-AU" sz="2000" dirty="0"/>
              <a:t>Partnered with Yorgum Aboriginal Corporation, </a:t>
            </a:r>
            <a:r>
              <a:rPr lang="en-AU" sz="2000" dirty="0" err="1"/>
              <a:t>Wungening</a:t>
            </a:r>
            <a:r>
              <a:rPr lang="en-AU" sz="2000" dirty="0"/>
              <a:t> Aboriginal Corporation, National Centre for Indigenous Excellence (NCIE) and ACON</a:t>
            </a:r>
          </a:p>
          <a:p>
            <a:endParaRPr lang="en-AU" sz="2000" dirty="0"/>
          </a:p>
          <a:p>
            <a:pPr marL="342900" indent="-342900">
              <a:buFont typeface="Arial" panose="020B0604020202020204" pitchFamily="34" charset="0"/>
              <a:buChar char="•"/>
            </a:pPr>
            <a:r>
              <a:rPr lang="en-AU" sz="2000" dirty="0"/>
              <a:t>Aboriginal LGBTQA+, Aboriginal and LGBTQA+ people represented on research team</a:t>
            </a:r>
            <a:endParaRPr lang="en-US" sz="2000" dirty="0"/>
          </a:p>
        </p:txBody>
      </p:sp>
      <p:sp>
        <p:nvSpPr>
          <p:cNvPr id="7" name="Rectangle 6">
            <a:extLst>
              <a:ext uri="{FF2B5EF4-FFF2-40B4-BE49-F238E27FC236}">
                <a16:creationId xmlns:a16="http://schemas.microsoft.com/office/drawing/2014/main" id="{560B476C-98E3-49CD-B3B3-3C6D87EB87C5}"/>
              </a:ext>
            </a:extLst>
          </p:cNvPr>
          <p:cNvSpPr/>
          <p:nvPr/>
        </p:nvSpPr>
        <p:spPr>
          <a:xfrm>
            <a:off x="148045" y="135468"/>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FA2EE531-7D29-4618-AD6A-94498E9D5429}"/>
              </a:ext>
            </a:extLst>
          </p:cNvPr>
          <p:cNvPicPr>
            <a:picLocks noChangeAspect="1"/>
          </p:cNvPicPr>
          <p:nvPr/>
        </p:nvPicPr>
        <p:blipFill>
          <a:blip r:embed="rId2"/>
          <a:stretch>
            <a:fillRect/>
          </a:stretch>
        </p:blipFill>
        <p:spPr>
          <a:xfrm>
            <a:off x="8983943" y="5191528"/>
            <a:ext cx="2745941" cy="1420226"/>
          </a:xfrm>
          <a:prstGeom prst="rect">
            <a:avLst/>
          </a:prstGeom>
        </p:spPr>
      </p:pic>
    </p:spTree>
    <p:extLst>
      <p:ext uri="{BB962C8B-B14F-4D97-AF65-F5344CB8AC3E}">
        <p14:creationId xmlns:p14="http://schemas.microsoft.com/office/powerpoint/2010/main" val="318024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47689-3D04-4821-82C2-7F3AE7CA567C}"/>
              </a:ext>
            </a:extLst>
          </p:cNvPr>
          <p:cNvSpPr>
            <a:spLocks noGrp="1"/>
          </p:cNvSpPr>
          <p:nvPr>
            <p:ph type="title"/>
          </p:nvPr>
        </p:nvSpPr>
        <p:spPr>
          <a:xfrm>
            <a:off x="487936" y="365125"/>
            <a:ext cx="7744355" cy="877079"/>
          </a:xfrm>
        </p:spPr>
        <p:txBody>
          <a:bodyPr>
            <a:normAutofit/>
          </a:bodyPr>
          <a:lstStyle/>
          <a:p>
            <a:pPr algn="ctr"/>
            <a:r>
              <a:rPr lang="en-US" sz="2800" b="1" u="sng" dirty="0"/>
              <a:t>Need for this research</a:t>
            </a:r>
            <a:endParaRPr lang="en-AU" sz="2800" b="1" u="sng" dirty="0"/>
          </a:p>
        </p:txBody>
      </p:sp>
      <p:sp>
        <p:nvSpPr>
          <p:cNvPr id="3" name="Content Placeholder 2">
            <a:extLst>
              <a:ext uri="{FF2B5EF4-FFF2-40B4-BE49-F238E27FC236}">
                <a16:creationId xmlns:a16="http://schemas.microsoft.com/office/drawing/2014/main" id="{C3C3E9CB-0C1C-4AF1-B303-51E4BB304E72}"/>
              </a:ext>
            </a:extLst>
          </p:cNvPr>
          <p:cNvSpPr>
            <a:spLocks noGrp="1"/>
          </p:cNvSpPr>
          <p:nvPr>
            <p:ph idx="1"/>
          </p:nvPr>
        </p:nvSpPr>
        <p:spPr>
          <a:xfrm>
            <a:off x="487936" y="1242204"/>
            <a:ext cx="7541367" cy="5480329"/>
          </a:xfrm>
        </p:spPr>
        <p:txBody>
          <a:bodyPr>
            <a:normAutofit/>
          </a:bodyPr>
          <a:lstStyle/>
          <a:p>
            <a:r>
              <a:rPr lang="en-US" sz="2000" dirty="0"/>
              <a:t>Advocates raising concern about suicide, distress, homelessness, and violence in this community</a:t>
            </a:r>
          </a:p>
          <a:p>
            <a:r>
              <a:rPr lang="en-US" sz="2000" dirty="0"/>
              <a:t>Very little empirical research in national and international literature</a:t>
            </a:r>
          </a:p>
          <a:p>
            <a:endParaRPr lang="en-US" sz="2000" dirty="0"/>
          </a:p>
          <a:p>
            <a:r>
              <a:rPr lang="en-US" sz="2000" b="1" dirty="0"/>
              <a:t>Potential benefits</a:t>
            </a:r>
          </a:p>
          <a:p>
            <a:pPr lvl="1"/>
            <a:r>
              <a:rPr lang="en-US" sz="2000" dirty="0"/>
              <a:t>Greater inclusion within Aboriginal and LGBTQA+ communities means broader engagement with services for LGTBQA+ Aboriginal youth</a:t>
            </a:r>
          </a:p>
          <a:p>
            <a:pPr lvl="1"/>
            <a:r>
              <a:rPr lang="en-US" sz="2000" dirty="0"/>
              <a:t>Also means survival and participation in Aboriginal culture</a:t>
            </a:r>
          </a:p>
          <a:p>
            <a:pPr lvl="1"/>
            <a:r>
              <a:rPr lang="en-US" sz="2000" dirty="0"/>
              <a:t>Lowered risk for psychological distress and harm among LGBTQA+ Aboriginal youth</a:t>
            </a:r>
          </a:p>
          <a:p>
            <a:pPr lvl="1"/>
            <a:r>
              <a:rPr lang="en-US" sz="2000" dirty="0"/>
              <a:t>Social inclusive health care and supports that are mindful of what it is like living at this intersection</a:t>
            </a:r>
          </a:p>
        </p:txBody>
      </p:sp>
      <p:sp>
        <p:nvSpPr>
          <p:cNvPr id="5" name="Rectangle 4">
            <a:extLst>
              <a:ext uri="{FF2B5EF4-FFF2-40B4-BE49-F238E27FC236}">
                <a16:creationId xmlns:a16="http://schemas.microsoft.com/office/drawing/2014/main" id="{79EAE86A-9E0F-4F96-B62A-F8B34267B07B}"/>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A person posing for the camera&#10;&#10;Description automatically generated">
            <a:extLst>
              <a:ext uri="{FF2B5EF4-FFF2-40B4-BE49-F238E27FC236}">
                <a16:creationId xmlns:a16="http://schemas.microsoft.com/office/drawing/2014/main" id="{20432AA0-2920-477C-80E7-817538F1BDE5}"/>
              </a:ext>
            </a:extLst>
          </p:cNvPr>
          <p:cNvPicPr>
            <a:picLocks noChangeAspect="1"/>
          </p:cNvPicPr>
          <p:nvPr/>
        </p:nvPicPr>
        <p:blipFill rotWithShape="1">
          <a:blip r:embed="rId2">
            <a:extLst>
              <a:ext uri="{28A0092B-C50C-407E-A947-70E740481C1C}">
                <a14:useLocalDpi xmlns:a14="http://schemas.microsoft.com/office/drawing/2010/main" val="0"/>
              </a:ext>
            </a:extLst>
          </a:blip>
          <a:srcRect l="3456" r="24370" b="1"/>
          <a:stretch/>
        </p:blipFill>
        <p:spPr>
          <a:xfrm>
            <a:off x="8029303" y="216495"/>
            <a:ext cx="3959709" cy="411475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95203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17DB-41CE-402D-AF55-6FD8E3F921FC}"/>
              </a:ext>
            </a:extLst>
          </p:cNvPr>
          <p:cNvSpPr>
            <a:spLocks noGrp="1"/>
          </p:cNvSpPr>
          <p:nvPr>
            <p:ph type="title"/>
          </p:nvPr>
        </p:nvSpPr>
        <p:spPr>
          <a:xfrm>
            <a:off x="3879789" y="458607"/>
            <a:ext cx="7826909" cy="756309"/>
          </a:xfrm>
        </p:spPr>
        <p:txBody>
          <a:bodyPr>
            <a:normAutofit/>
          </a:bodyPr>
          <a:lstStyle/>
          <a:p>
            <a:pPr algn="ctr"/>
            <a:r>
              <a:rPr lang="en-US" sz="2400" u="sng" dirty="0"/>
              <a:t>Project Aims</a:t>
            </a:r>
            <a:endParaRPr lang="en-AU" sz="2400" u="sng" dirty="0"/>
          </a:p>
        </p:txBody>
      </p:sp>
      <p:sp>
        <p:nvSpPr>
          <p:cNvPr id="4" name="Content Placeholder 3">
            <a:extLst>
              <a:ext uri="{FF2B5EF4-FFF2-40B4-BE49-F238E27FC236}">
                <a16:creationId xmlns:a16="http://schemas.microsoft.com/office/drawing/2014/main" id="{6B32034F-4C4E-42DB-B4E1-F9CA79109EFF}"/>
              </a:ext>
            </a:extLst>
          </p:cNvPr>
          <p:cNvSpPr>
            <a:spLocks noGrp="1"/>
          </p:cNvSpPr>
          <p:nvPr>
            <p:ph idx="1"/>
          </p:nvPr>
        </p:nvSpPr>
        <p:spPr>
          <a:xfrm>
            <a:off x="4032069" y="1214916"/>
            <a:ext cx="7759881" cy="5471633"/>
          </a:xfrm>
          <a:prstGeom prst="rect">
            <a:avLst/>
          </a:prstGeom>
        </p:spPr>
        <p:txBody>
          <a:bodyPr vert="horz" lIns="91440" tIns="45720" rIns="91440" bIns="45720" rtlCol="0" anchor="t">
            <a:noAutofit/>
          </a:bodyPr>
          <a:lstStyle/>
          <a:p>
            <a:pPr marL="457200" indent="-457200">
              <a:lnSpc>
                <a:spcPct val="90000"/>
              </a:lnSpc>
              <a:spcAft>
                <a:spcPts val="800"/>
              </a:spcAft>
              <a:buFont typeface="+mj-lt"/>
              <a:buAutoNum type="arabicPeriod"/>
            </a:pPr>
            <a:r>
              <a:rPr lang="en-US" sz="2000" dirty="0"/>
              <a:t>Understand factors which contribute to social emotional w</a:t>
            </a:r>
            <a:r>
              <a:rPr lang="en-US" sz="2000" dirty="0">
                <a:effectLst/>
              </a:rPr>
              <a:t>ell</a:t>
            </a:r>
            <a:r>
              <a:rPr lang="en-US" sz="2000" dirty="0"/>
              <a:t>being (SEWB) and mental health in Indigenous LGBTQA+ youth</a:t>
            </a:r>
          </a:p>
          <a:p>
            <a:pPr marL="457200" indent="-457200">
              <a:lnSpc>
                <a:spcPct val="90000"/>
              </a:lnSpc>
              <a:spcAft>
                <a:spcPts val="800"/>
              </a:spcAft>
              <a:buFont typeface="+mj-lt"/>
              <a:buAutoNum type="arabicPeriod"/>
            </a:pPr>
            <a:r>
              <a:rPr lang="en-US" sz="2000" dirty="0"/>
              <a:t>Learn how health services can support Aboriginal and/or Torres Strait Islander LGBTQA+ young peoples’ mental health and social emotional wellbeing</a:t>
            </a:r>
          </a:p>
          <a:p>
            <a:pPr marL="457200" indent="-457200">
              <a:lnSpc>
                <a:spcPct val="90000"/>
              </a:lnSpc>
              <a:spcAft>
                <a:spcPts val="800"/>
              </a:spcAft>
              <a:buFont typeface="+mj-lt"/>
              <a:buAutoNum type="arabicPeriod"/>
            </a:pPr>
            <a:r>
              <a:rPr lang="en-US" sz="2000" dirty="0"/>
              <a:t>Understand similarities and differences in local community responses to the needs of Aboriginal and/or Torres Strait Islander LGBTQA+ young people </a:t>
            </a:r>
          </a:p>
          <a:p>
            <a:pPr marL="457200" indent="-457200">
              <a:lnSpc>
                <a:spcPct val="90000"/>
              </a:lnSpc>
              <a:spcAft>
                <a:spcPts val="800"/>
              </a:spcAft>
              <a:buFont typeface="+mj-lt"/>
              <a:buAutoNum type="arabicPeriod"/>
            </a:pPr>
            <a:r>
              <a:rPr lang="en-US" sz="2000" dirty="0"/>
              <a:t>Co-design place-specific interventions to meet the mental health and social emotional wellbeing needs of Aboriginal and/or Torres Strait Islander LGBTQA+ young people</a:t>
            </a:r>
          </a:p>
        </p:txBody>
      </p:sp>
      <p:sp>
        <p:nvSpPr>
          <p:cNvPr id="12" name="Rectangle 11">
            <a:extLst>
              <a:ext uri="{FF2B5EF4-FFF2-40B4-BE49-F238E27FC236}">
                <a16:creationId xmlns:a16="http://schemas.microsoft.com/office/drawing/2014/main" id="{B7298F73-7CE3-461D-BA0F-77DED0E78757}"/>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A picture containing holding&#10;&#10;Description automatically generated">
            <a:extLst>
              <a:ext uri="{FF2B5EF4-FFF2-40B4-BE49-F238E27FC236}">
                <a16:creationId xmlns:a16="http://schemas.microsoft.com/office/drawing/2014/main" id="{80F62FAF-B4F2-4551-8DDA-3D3C51F264E4}"/>
              </a:ext>
            </a:extLst>
          </p:cNvPr>
          <p:cNvPicPr>
            <a:picLocks noChangeAspect="1"/>
          </p:cNvPicPr>
          <p:nvPr/>
        </p:nvPicPr>
        <p:blipFill rotWithShape="1">
          <a:blip r:embed="rId2">
            <a:extLst>
              <a:ext uri="{28A0092B-C50C-407E-A947-70E740481C1C}">
                <a14:useLocalDpi xmlns:a14="http://schemas.microsoft.com/office/drawing/2010/main" val="0"/>
              </a:ext>
            </a:extLst>
          </a:blip>
          <a:srcRect t="19205" b="5831"/>
          <a:stretch/>
        </p:blipFill>
        <p:spPr>
          <a:xfrm>
            <a:off x="254497" y="1538056"/>
            <a:ext cx="3658058" cy="3658058"/>
          </a:xfrm>
          <a:prstGeom prst="ellipse">
            <a:avLst/>
          </a:prstGeom>
        </p:spPr>
      </p:pic>
    </p:spTree>
    <p:extLst>
      <p:ext uri="{BB962C8B-B14F-4D97-AF65-F5344CB8AC3E}">
        <p14:creationId xmlns:p14="http://schemas.microsoft.com/office/powerpoint/2010/main" val="210398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5243-AED1-4B74-AFC8-E8F3D3EF7F03}"/>
              </a:ext>
            </a:extLst>
          </p:cNvPr>
          <p:cNvSpPr>
            <a:spLocks noGrp="1"/>
          </p:cNvSpPr>
          <p:nvPr>
            <p:ph type="title"/>
          </p:nvPr>
        </p:nvSpPr>
        <p:spPr>
          <a:xfrm>
            <a:off x="394317" y="365126"/>
            <a:ext cx="7844161" cy="911584"/>
          </a:xfrm>
        </p:spPr>
        <p:txBody>
          <a:bodyPr>
            <a:normAutofit/>
          </a:bodyPr>
          <a:lstStyle/>
          <a:p>
            <a:pPr algn="ctr"/>
            <a:r>
              <a:rPr lang="en-US" sz="2400" u="sng" dirty="0"/>
              <a:t>Project Design</a:t>
            </a:r>
            <a:endParaRPr lang="en-AU" sz="2400" u="sng" dirty="0"/>
          </a:p>
        </p:txBody>
      </p:sp>
      <p:sp>
        <p:nvSpPr>
          <p:cNvPr id="3" name="Content Placeholder 2">
            <a:extLst>
              <a:ext uri="{FF2B5EF4-FFF2-40B4-BE49-F238E27FC236}">
                <a16:creationId xmlns:a16="http://schemas.microsoft.com/office/drawing/2014/main" id="{67AEA6EB-F7AB-499C-AFB8-DF2ECBF245EC}"/>
              </a:ext>
            </a:extLst>
          </p:cNvPr>
          <p:cNvSpPr>
            <a:spLocks noGrp="1"/>
          </p:cNvSpPr>
          <p:nvPr>
            <p:ph idx="1"/>
          </p:nvPr>
        </p:nvSpPr>
        <p:spPr>
          <a:xfrm>
            <a:off x="394317" y="1276710"/>
            <a:ext cx="7844161" cy="4900253"/>
          </a:xfrm>
        </p:spPr>
        <p:txBody>
          <a:bodyPr>
            <a:normAutofit/>
          </a:bodyPr>
          <a:lstStyle/>
          <a:p>
            <a:pPr marL="0" indent="0">
              <a:buNone/>
            </a:pPr>
            <a:r>
              <a:rPr lang="en-US" sz="2000" dirty="0"/>
              <a:t>Three-phase methodology: each phase builds on the learnings from the previous phases</a:t>
            </a:r>
          </a:p>
          <a:p>
            <a:endParaRPr lang="en-US" sz="2000" dirty="0"/>
          </a:p>
          <a:p>
            <a:r>
              <a:rPr lang="en-US" sz="2000" b="1" dirty="0"/>
              <a:t>Phase 1: </a:t>
            </a:r>
            <a:r>
              <a:rPr lang="en-US" sz="2000" dirty="0"/>
              <a:t>Yarning groups and in-depth interviews in various sites around Australia. Currently happening in Perth and Greater Western Sydney.</a:t>
            </a:r>
          </a:p>
          <a:p>
            <a:endParaRPr lang="en-US" sz="2000" dirty="0"/>
          </a:p>
          <a:p>
            <a:r>
              <a:rPr lang="en-US" sz="2000" b="1" dirty="0"/>
              <a:t>Phase 2: </a:t>
            </a:r>
            <a:r>
              <a:rPr lang="en-US" sz="2000" dirty="0"/>
              <a:t>National online survey of Aboriginal and Torres Strait Islander LGBTQA+ young people, based on results of Phase 1. </a:t>
            </a:r>
          </a:p>
          <a:p>
            <a:endParaRPr lang="en-US" sz="2000" dirty="0"/>
          </a:p>
          <a:p>
            <a:r>
              <a:rPr lang="en-US" sz="2000" b="1" dirty="0"/>
              <a:t>Phase 3: </a:t>
            </a:r>
            <a:r>
              <a:rPr lang="en-US" sz="2000" dirty="0"/>
              <a:t>Co-designing possible interventions to improve the social emotional wellbeing and mental health of Aboriginal and Torres Strait Islander LGBTQA+ young people</a:t>
            </a:r>
            <a:endParaRPr lang="en-AU" sz="2000" dirty="0"/>
          </a:p>
        </p:txBody>
      </p:sp>
      <p:sp>
        <p:nvSpPr>
          <p:cNvPr id="6" name="Rectangle 5">
            <a:extLst>
              <a:ext uri="{FF2B5EF4-FFF2-40B4-BE49-F238E27FC236}">
                <a16:creationId xmlns:a16="http://schemas.microsoft.com/office/drawing/2014/main" id="{4197B374-2A70-44D1-BA25-E00502DB4940}"/>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person standing posing for the camera&#10;&#10;Description automatically generated">
            <a:extLst>
              <a:ext uri="{FF2B5EF4-FFF2-40B4-BE49-F238E27FC236}">
                <a16:creationId xmlns:a16="http://schemas.microsoft.com/office/drawing/2014/main" id="{7B4595C0-3AB0-4C47-A647-01F97D635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392" y="135466"/>
            <a:ext cx="3567625" cy="6587065"/>
          </a:xfrm>
          <a:prstGeom prst="rect">
            <a:avLst/>
          </a:prstGeom>
        </p:spPr>
      </p:pic>
    </p:spTree>
    <p:extLst>
      <p:ext uri="{BB962C8B-B14F-4D97-AF65-F5344CB8AC3E}">
        <p14:creationId xmlns:p14="http://schemas.microsoft.com/office/powerpoint/2010/main" val="47172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8608-5EF4-4D5D-A4D9-8AF7CA49610C}"/>
              </a:ext>
            </a:extLst>
          </p:cNvPr>
          <p:cNvSpPr>
            <a:spLocks noGrp="1"/>
          </p:cNvSpPr>
          <p:nvPr>
            <p:ph type="title"/>
          </p:nvPr>
        </p:nvSpPr>
        <p:spPr>
          <a:xfrm>
            <a:off x="461640" y="498626"/>
            <a:ext cx="7648731" cy="842573"/>
          </a:xfrm>
        </p:spPr>
        <p:txBody>
          <a:bodyPr>
            <a:normAutofit/>
          </a:bodyPr>
          <a:lstStyle/>
          <a:p>
            <a:pPr algn="ctr"/>
            <a:r>
              <a:rPr lang="en-US" sz="2400" u="sng" dirty="0"/>
              <a:t>Initial findings</a:t>
            </a:r>
            <a:endParaRPr lang="en-AU" sz="2400" u="sng" dirty="0"/>
          </a:p>
        </p:txBody>
      </p:sp>
      <p:sp>
        <p:nvSpPr>
          <p:cNvPr id="3" name="Content Placeholder 2">
            <a:extLst>
              <a:ext uri="{FF2B5EF4-FFF2-40B4-BE49-F238E27FC236}">
                <a16:creationId xmlns:a16="http://schemas.microsoft.com/office/drawing/2014/main" id="{2C1C4A7D-98E1-4F68-B5D0-C72C6B59CF20}"/>
              </a:ext>
            </a:extLst>
          </p:cNvPr>
          <p:cNvSpPr>
            <a:spLocks noGrp="1"/>
          </p:cNvSpPr>
          <p:nvPr>
            <p:ph idx="1"/>
          </p:nvPr>
        </p:nvSpPr>
        <p:spPr>
          <a:xfrm>
            <a:off x="461640" y="1260630"/>
            <a:ext cx="7648732" cy="5232246"/>
          </a:xfrm>
        </p:spPr>
        <p:txBody>
          <a:bodyPr>
            <a:normAutofit/>
          </a:bodyPr>
          <a:lstStyle/>
          <a:p>
            <a:r>
              <a:rPr lang="en-US" sz="2000" dirty="0"/>
              <a:t>We have currently completed 16 interviews and 1 yarning group</a:t>
            </a:r>
          </a:p>
          <a:p>
            <a:r>
              <a:rPr lang="en-US" sz="2000" dirty="0"/>
              <a:t>We will be presenting thematic analysis of first 8 interviews</a:t>
            </a:r>
          </a:p>
          <a:p>
            <a:endParaRPr lang="en-US" sz="2000" dirty="0"/>
          </a:p>
          <a:p>
            <a:r>
              <a:rPr lang="en-US" sz="2000" b="1" dirty="0"/>
              <a:t>Main themes:</a:t>
            </a:r>
          </a:p>
          <a:p>
            <a:pPr lvl="1"/>
            <a:r>
              <a:rPr lang="en-US" sz="2000" dirty="0"/>
              <a:t>Family </a:t>
            </a:r>
          </a:p>
          <a:p>
            <a:pPr lvl="1"/>
            <a:r>
              <a:rPr lang="en-US" sz="2000" dirty="0"/>
              <a:t>Identity formation</a:t>
            </a:r>
          </a:p>
          <a:p>
            <a:pPr lvl="1"/>
            <a:r>
              <a:rPr lang="en-US" sz="2000" dirty="0"/>
              <a:t>Visibility</a:t>
            </a:r>
          </a:p>
          <a:p>
            <a:pPr lvl="1"/>
            <a:r>
              <a:rPr lang="en-US" sz="2000" dirty="0"/>
              <a:t>Culture</a:t>
            </a:r>
          </a:p>
          <a:p>
            <a:pPr lvl="1"/>
            <a:r>
              <a:rPr lang="en-US" sz="2000" dirty="0"/>
              <a:t>Navigating services</a:t>
            </a:r>
          </a:p>
          <a:p>
            <a:pPr lvl="1"/>
            <a:r>
              <a:rPr lang="en-US" sz="2000" dirty="0"/>
              <a:t>Navigating the environment</a:t>
            </a:r>
          </a:p>
          <a:p>
            <a:pPr lvl="1"/>
            <a:r>
              <a:rPr lang="en-US" sz="2000" dirty="0"/>
              <a:t>Mental health (participants reported depression, anxiety, social anxiety, panic disorder, borderline personality traits, suicidal ideation)</a:t>
            </a:r>
          </a:p>
        </p:txBody>
      </p:sp>
      <p:sp>
        <p:nvSpPr>
          <p:cNvPr id="4" name="Rectangle 3">
            <a:extLst>
              <a:ext uri="{FF2B5EF4-FFF2-40B4-BE49-F238E27FC236}">
                <a16:creationId xmlns:a16="http://schemas.microsoft.com/office/drawing/2014/main" id="{14B187D3-C781-4CB9-918B-F191E450F828}"/>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person posing for the camera&#10;&#10;Description automatically generated">
            <a:extLst>
              <a:ext uri="{FF2B5EF4-FFF2-40B4-BE49-F238E27FC236}">
                <a16:creationId xmlns:a16="http://schemas.microsoft.com/office/drawing/2014/main" id="{7A209E6A-C8DA-4318-BE4B-14D99A64017C}"/>
              </a:ext>
            </a:extLst>
          </p:cNvPr>
          <p:cNvPicPr>
            <a:picLocks noChangeAspect="1"/>
          </p:cNvPicPr>
          <p:nvPr/>
        </p:nvPicPr>
        <p:blipFill rotWithShape="1">
          <a:blip r:embed="rId3">
            <a:extLst>
              <a:ext uri="{28A0092B-C50C-407E-A947-70E740481C1C}">
                <a14:useLocalDpi xmlns:a14="http://schemas.microsoft.com/office/drawing/2010/main" val="0"/>
              </a:ext>
            </a:extLst>
          </a:blip>
          <a:srcRect l="3456" r="24370" b="1"/>
          <a:stretch/>
        </p:blipFill>
        <p:spPr>
          <a:xfrm>
            <a:off x="8090776" y="263286"/>
            <a:ext cx="3959709" cy="411475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4967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A47A-453F-499B-BB7A-9EFA4BF08A76}"/>
              </a:ext>
            </a:extLst>
          </p:cNvPr>
          <p:cNvSpPr>
            <a:spLocks noGrp="1"/>
          </p:cNvSpPr>
          <p:nvPr>
            <p:ph type="title"/>
          </p:nvPr>
        </p:nvSpPr>
        <p:spPr>
          <a:xfrm>
            <a:off x="838200" y="365125"/>
            <a:ext cx="10515600" cy="772201"/>
          </a:xfrm>
        </p:spPr>
        <p:txBody>
          <a:bodyPr>
            <a:normAutofit/>
          </a:bodyPr>
          <a:lstStyle/>
          <a:p>
            <a:pPr algn="ctr"/>
            <a:r>
              <a:rPr lang="en-US" sz="2800" b="1" u="sng" dirty="0"/>
              <a:t>Family </a:t>
            </a:r>
            <a:endParaRPr lang="en-AU" sz="2800" b="1" u="sng" dirty="0"/>
          </a:p>
        </p:txBody>
      </p:sp>
      <p:sp>
        <p:nvSpPr>
          <p:cNvPr id="3" name="Content Placeholder 2">
            <a:extLst>
              <a:ext uri="{FF2B5EF4-FFF2-40B4-BE49-F238E27FC236}">
                <a16:creationId xmlns:a16="http://schemas.microsoft.com/office/drawing/2014/main" id="{9E38737A-98B5-42C3-B133-649E23465EFB}"/>
              </a:ext>
            </a:extLst>
          </p:cNvPr>
          <p:cNvSpPr>
            <a:spLocks noGrp="1"/>
          </p:cNvSpPr>
          <p:nvPr>
            <p:ph idx="1"/>
          </p:nvPr>
        </p:nvSpPr>
        <p:spPr>
          <a:xfrm>
            <a:off x="851262" y="1168663"/>
            <a:ext cx="10515600" cy="4165336"/>
          </a:xfrm>
        </p:spPr>
        <p:txBody>
          <a:bodyPr>
            <a:normAutofit/>
          </a:bodyPr>
          <a:lstStyle/>
          <a:p>
            <a:r>
              <a:rPr lang="en-US" sz="2000" dirty="0"/>
              <a:t>Acceptance/rejection by family is an </a:t>
            </a:r>
            <a:r>
              <a:rPr lang="en-US" sz="2000" u="sng" dirty="0"/>
              <a:t>extremely important factor </a:t>
            </a:r>
            <a:r>
              <a:rPr lang="en-US" sz="2000" dirty="0"/>
              <a:t>in determining mental health and wellbeing, identified by target group as a priority </a:t>
            </a:r>
          </a:p>
          <a:p>
            <a:r>
              <a:rPr lang="en-US" sz="2000" dirty="0"/>
              <a:t>Supportive family can mediate with the wider community</a:t>
            </a:r>
          </a:p>
          <a:p>
            <a:r>
              <a:rPr lang="en-US" sz="2000" dirty="0"/>
              <a:t>First-in-family has a different role to younger LGBTQA+ relatives</a:t>
            </a:r>
          </a:p>
          <a:p>
            <a:r>
              <a:rPr lang="en-US" sz="2000" dirty="0"/>
              <a:t>Anticipatory anxiety about ‘coming out’ to family</a:t>
            </a:r>
          </a:p>
          <a:p>
            <a:r>
              <a:rPr lang="en-US" sz="2000" dirty="0"/>
              <a:t>Will anticipate reaction based on family’s attitude to LGBTQA+ people and issues in everyday situations</a:t>
            </a:r>
          </a:p>
          <a:p>
            <a:r>
              <a:rPr lang="en-US" sz="2000" dirty="0"/>
              <a:t>Most participants were “really lucky” to be accepted by family, however some experienced denial or rejection</a:t>
            </a:r>
          </a:p>
          <a:p>
            <a:r>
              <a:rPr lang="en-US" sz="2000" dirty="0"/>
              <a:t>Even among accepting families, lack of education contributed to micro-aggressions </a:t>
            </a:r>
            <a:endParaRPr lang="en-AU" sz="2000" dirty="0"/>
          </a:p>
        </p:txBody>
      </p:sp>
      <p:sp>
        <p:nvSpPr>
          <p:cNvPr id="4" name="TextBox 3">
            <a:extLst>
              <a:ext uri="{FF2B5EF4-FFF2-40B4-BE49-F238E27FC236}">
                <a16:creationId xmlns:a16="http://schemas.microsoft.com/office/drawing/2014/main" id="{EDB42836-21EF-4CA5-B89B-0845223F1202}"/>
              </a:ext>
            </a:extLst>
          </p:cNvPr>
          <p:cNvSpPr txBox="1"/>
          <p:nvPr/>
        </p:nvSpPr>
        <p:spPr>
          <a:xfrm>
            <a:off x="851262" y="5016889"/>
            <a:ext cx="10515600" cy="1021556"/>
          </a:xfrm>
          <a:prstGeom prst="wedgeRoundRectCallout">
            <a:avLst>
              <a:gd name="adj1" fmla="val 39674"/>
              <a:gd name="adj2" fmla="val 104335"/>
              <a:gd name="adj3" fmla="val 16667"/>
            </a:avLst>
          </a:prstGeom>
          <a:solidFill>
            <a:srgbClr val="993366"/>
          </a:solidFill>
        </p:spPr>
        <p:txBody>
          <a:bodyPr wrap="square" rtlCol="0">
            <a:spAutoFit/>
          </a:bodyPr>
          <a:lstStyle/>
          <a:p>
            <a:r>
              <a:rPr lang="en-US" i="1" dirty="0">
                <a:solidFill>
                  <a:schemeClr val="bg1"/>
                </a:solidFill>
              </a:rPr>
              <a:t>“My sister actually had a girlfriend and came out first…I got my sister to tell my mum. And she took it really well and said, “I love you and it’s okay. You can love whoever you </a:t>
            </a:r>
            <a:r>
              <a:rPr lang="en-US" i="1" dirty="0" err="1">
                <a:solidFill>
                  <a:schemeClr val="bg1"/>
                </a:solidFill>
              </a:rPr>
              <a:t>wanna</a:t>
            </a:r>
            <a:r>
              <a:rPr lang="en-US" i="1" dirty="0">
                <a:solidFill>
                  <a:schemeClr val="bg1"/>
                </a:solidFill>
              </a:rPr>
              <a:t> love.” I told my dad, which was a bit scary. And he said the same thing like, “It’s okay. I love you.”</a:t>
            </a:r>
          </a:p>
        </p:txBody>
      </p:sp>
      <p:sp>
        <p:nvSpPr>
          <p:cNvPr id="5" name="Rectangle 4">
            <a:extLst>
              <a:ext uri="{FF2B5EF4-FFF2-40B4-BE49-F238E27FC236}">
                <a16:creationId xmlns:a16="http://schemas.microsoft.com/office/drawing/2014/main" id="{0A394D1E-61EE-4811-BB70-EAF314890C2D}"/>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147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BAD1-86CC-4A8D-B600-6CDE8963518B}"/>
              </a:ext>
            </a:extLst>
          </p:cNvPr>
          <p:cNvSpPr>
            <a:spLocks noGrp="1"/>
          </p:cNvSpPr>
          <p:nvPr>
            <p:ph type="title"/>
          </p:nvPr>
        </p:nvSpPr>
        <p:spPr>
          <a:xfrm>
            <a:off x="838200" y="365126"/>
            <a:ext cx="10515600" cy="784405"/>
          </a:xfrm>
        </p:spPr>
        <p:txBody>
          <a:bodyPr>
            <a:normAutofit/>
          </a:bodyPr>
          <a:lstStyle/>
          <a:p>
            <a:pPr algn="ctr"/>
            <a:r>
              <a:rPr lang="en-US" sz="2800" b="1" u="sng" dirty="0"/>
              <a:t>Identity </a:t>
            </a:r>
            <a:endParaRPr lang="en-AU" sz="2800" b="1" u="sng" dirty="0"/>
          </a:p>
        </p:txBody>
      </p:sp>
      <p:sp>
        <p:nvSpPr>
          <p:cNvPr id="3" name="Content Placeholder 2">
            <a:extLst>
              <a:ext uri="{FF2B5EF4-FFF2-40B4-BE49-F238E27FC236}">
                <a16:creationId xmlns:a16="http://schemas.microsoft.com/office/drawing/2014/main" id="{31A4F0AD-D852-4DDD-BFDA-A991CF0B6946}"/>
              </a:ext>
            </a:extLst>
          </p:cNvPr>
          <p:cNvSpPr>
            <a:spLocks noGrp="1"/>
          </p:cNvSpPr>
          <p:nvPr>
            <p:ph idx="1"/>
          </p:nvPr>
        </p:nvSpPr>
        <p:spPr>
          <a:xfrm>
            <a:off x="838200" y="1149531"/>
            <a:ext cx="10515600" cy="4455138"/>
          </a:xfrm>
        </p:spPr>
        <p:txBody>
          <a:bodyPr>
            <a:normAutofit/>
          </a:bodyPr>
          <a:lstStyle/>
          <a:p>
            <a:r>
              <a:rPr lang="en-US" sz="2000" dirty="0"/>
              <a:t>Identity was more important to understanding of ‘self’ than experience</a:t>
            </a:r>
          </a:p>
          <a:p>
            <a:r>
              <a:rPr lang="en-US" sz="2000" dirty="0"/>
              <a:t>Frequently a process of exploration and self-acceptance </a:t>
            </a:r>
          </a:p>
          <a:p>
            <a:r>
              <a:rPr lang="en-US" sz="2000" dirty="0"/>
              <a:t>Did not often feel the Aboriginal and LGBTQA+ aspects of identity were expressed together positively, but opportunities to do so were empowering </a:t>
            </a:r>
            <a:endParaRPr lang="en-AU" sz="2000" dirty="0"/>
          </a:p>
        </p:txBody>
      </p:sp>
      <p:sp>
        <p:nvSpPr>
          <p:cNvPr id="4" name="Speech Bubble: Rectangle with Corners Rounded 3">
            <a:extLst>
              <a:ext uri="{FF2B5EF4-FFF2-40B4-BE49-F238E27FC236}">
                <a16:creationId xmlns:a16="http://schemas.microsoft.com/office/drawing/2014/main" id="{03DF187C-81B8-4AFF-9A66-4F7EDECE07D5}"/>
              </a:ext>
            </a:extLst>
          </p:cNvPr>
          <p:cNvSpPr/>
          <p:nvPr/>
        </p:nvSpPr>
        <p:spPr>
          <a:xfrm>
            <a:off x="838199" y="2814970"/>
            <a:ext cx="10515600" cy="3166824"/>
          </a:xfrm>
          <a:prstGeom prst="wedgeRoundRectCallout">
            <a:avLst>
              <a:gd name="adj1" fmla="val -37983"/>
              <a:gd name="adj2" fmla="val 67880"/>
              <a:gd name="adj3" fmla="val 16667"/>
            </a:avLst>
          </a:prstGeom>
          <a:solidFill>
            <a:schemeClr val="accent1">
              <a:lumMod val="60000"/>
              <a:lumOff val="40000"/>
            </a:schemeClr>
          </a:solidFill>
        </p:spPr>
        <p:txBody>
          <a:bodyPr wrap="square">
            <a:spAutoFit/>
          </a:bodyPr>
          <a:lstStyle/>
          <a:p>
            <a:r>
              <a:rPr lang="en-US" i="1" dirty="0">
                <a:solidFill>
                  <a:schemeClr val="bg1"/>
                </a:solidFill>
              </a:rPr>
              <a:t>“…[I] had a lot of fear and just really depressed at that time, but then after that, I </a:t>
            </a:r>
            <a:r>
              <a:rPr lang="en-US" i="1" dirty="0" err="1">
                <a:solidFill>
                  <a:schemeClr val="bg1"/>
                </a:solidFill>
              </a:rPr>
              <a:t>realise</a:t>
            </a:r>
            <a:r>
              <a:rPr lang="en-US" i="1" dirty="0">
                <a:solidFill>
                  <a:schemeClr val="bg1"/>
                </a:solidFill>
              </a:rPr>
              <a:t> now that I’m a bit – a lot more happier with myself and just – I don’t know – I guess not caring what people think…I was happier just being able to be who I am and not put on a mask to satisfy other people.”</a:t>
            </a:r>
          </a:p>
          <a:p>
            <a:endParaRPr lang="en-US" i="1" dirty="0">
              <a:solidFill>
                <a:schemeClr val="bg1"/>
              </a:solidFill>
            </a:endParaRPr>
          </a:p>
          <a:p>
            <a:r>
              <a:rPr lang="en-US" i="1" dirty="0">
                <a:solidFill>
                  <a:schemeClr val="bg1"/>
                </a:solidFill>
              </a:rPr>
              <a:t>“I’m proud. I’ve went to Mardi Gras last year like my first with being out and stuff. I was loud and proud…But I’ve always been proud of my culture too, always done school activities around it” </a:t>
            </a:r>
          </a:p>
          <a:p>
            <a:endParaRPr lang="en-US" i="1" dirty="0">
              <a:solidFill>
                <a:schemeClr val="bg1"/>
              </a:solidFill>
            </a:endParaRPr>
          </a:p>
          <a:p>
            <a:r>
              <a:rPr lang="en-US" i="1" dirty="0">
                <a:solidFill>
                  <a:schemeClr val="bg1"/>
                </a:solidFill>
              </a:rPr>
              <a:t>“And they [Aboriginal conference] had a gala dinner that was Mardi Gras themed, which was really fun. And we did a rainbow headpiece and it was really cool to see all these Pride flags and Aboriginal flags in the same room and amazing to celebrate that.” </a:t>
            </a:r>
          </a:p>
        </p:txBody>
      </p:sp>
      <p:sp>
        <p:nvSpPr>
          <p:cNvPr id="5" name="Rectangle 4">
            <a:extLst>
              <a:ext uri="{FF2B5EF4-FFF2-40B4-BE49-F238E27FC236}">
                <a16:creationId xmlns:a16="http://schemas.microsoft.com/office/drawing/2014/main" id="{1FB5D46A-9CF3-4F11-A2C2-AE075A6AC3F8}"/>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2342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6F57-FCAF-40CC-A597-70A9585862E0}"/>
              </a:ext>
            </a:extLst>
          </p:cNvPr>
          <p:cNvSpPr>
            <a:spLocks noGrp="1"/>
          </p:cNvSpPr>
          <p:nvPr>
            <p:ph type="title"/>
          </p:nvPr>
        </p:nvSpPr>
        <p:spPr>
          <a:xfrm>
            <a:off x="838200" y="365126"/>
            <a:ext cx="10515600" cy="777466"/>
          </a:xfrm>
        </p:spPr>
        <p:txBody>
          <a:bodyPr>
            <a:normAutofit/>
          </a:bodyPr>
          <a:lstStyle/>
          <a:p>
            <a:pPr algn="ctr"/>
            <a:r>
              <a:rPr lang="en-US" sz="2800" b="1" u="sng" dirty="0"/>
              <a:t>Visibility </a:t>
            </a:r>
            <a:endParaRPr lang="en-AU" sz="2800" b="1" u="sng" dirty="0"/>
          </a:p>
        </p:txBody>
      </p:sp>
      <p:sp>
        <p:nvSpPr>
          <p:cNvPr id="3" name="Content Placeholder 2">
            <a:extLst>
              <a:ext uri="{FF2B5EF4-FFF2-40B4-BE49-F238E27FC236}">
                <a16:creationId xmlns:a16="http://schemas.microsoft.com/office/drawing/2014/main" id="{6253BD9D-D8A4-4AC8-8835-2A5422DDB1D1}"/>
              </a:ext>
            </a:extLst>
          </p:cNvPr>
          <p:cNvSpPr>
            <a:spLocks noGrp="1"/>
          </p:cNvSpPr>
          <p:nvPr>
            <p:ph idx="1"/>
          </p:nvPr>
        </p:nvSpPr>
        <p:spPr>
          <a:xfrm>
            <a:off x="851262" y="1165013"/>
            <a:ext cx="10515600" cy="4351338"/>
          </a:xfrm>
        </p:spPr>
        <p:txBody>
          <a:bodyPr>
            <a:normAutofit/>
          </a:bodyPr>
          <a:lstStyle/>
          <a:p>
            <a:r>
              <a:rPr lang="en-US" sz="2000" u="sng" dirty="0"/>
              <a:t>Lack of representation </a:t>
            </a:r>
            <a:r>
              <a:rPr lang="en-US" sz="2000" dirty="0"/>
              <a:t>of Aboriginal and Torres Strait Islander LGBTQA+ people</a:t>
            </a:r>
          </a:p>
          <a:p>
            <a:r>
              <a:rPr lang="en-US" sz="2000" dirty="0"/>
              <a:t>Some participants’ felt alone and invisible, resulting in poor wellbeing</a:t>
            </a:r>
          </a:p>
          <a:p>
            <a:r>
              <a:rPr lang="en-US" sz="2000" dirty="0"/>
              <a:t>LGBTQA+ spaces are primarily white, meaning </a:t>
            </a:r>
            <a:r>
              <a:rPr lang="en-US" sz="2000" u="sng" dirty="0"/>
              <a:t>queerness is associated with whiteness </a:t>
            </a:r>
          </a:p>
          <a:p>
            <a:pPr lvl="1"/>
            <a:r>
              <a:rPr lang="en-US" sz="2000" dirty="0"/>
              <a:t>This allowed participants’ queerness to be attacked on the basis of their Aboriginality, or their Aboriginality to be attacked on the basis of their queerness</a:t>
            </a:r>
            <a:endParaRPr lang="en-AU" sz="2000" dirty="0"/>
          </a:p>
        </p:txBody>
      </p:sp>
      <p:sp>
        <p:nvSpPr>
          <p:cNvPr id="4" name="Speech Bubble: Rectangle with Corners Rounded 3">
            <a:extLst>
              <a:ext uri="{FF2B5EF4-FFF2-40B4-BE49-F238E27FC236}">
                <a16:creationId xmlns:a16="http://schemas.microsoft.com/office/drawing/2014/main" id="{97D715FB-E6E9-4089-93DE-480826379F52}"/>
              </a:ext>
            </a:extLst>
          </p:cNvPr>
          <p:cNvSpPr/>
          <p:nvPr/>
        </p:nvSpPr>
        <p:spPr>
          <a:xfrm>
            <a:off x="492033" y="3429000"/>
            <a:ext cx="11234057" cy="2553891"/>
          </a:xfrm>
          <a:prstGeom prst="wedgeRoundRectCallout">
            <a:avLst>
              <a:gd name="adj1" fmla="val 37833"/>
              <a:gd name="adj2" fmla="val 73098"/>
              <a:gd name="adj3" fmla="val 16667"/>
            </a:avLst>
          </a:prstGeom>
          <a:solidFill>
            <a:srgbClr val="8A6393"/>
          </a:solidFill>
        </p:spPr>
        <p:txBody>
          <a:bodyPr wrap="square">
            <a:spAutoFit/>
          </a:bodyPr>
          <a:lstStyle/>
          <a:p>
            <a:r>
              <a:rPr lang="en-US" i="1" dirty="0">
                <a:solidFill>
                  <a:schemeClr val="bg1"/>
                </a:solidFill>
              </a:rPr>
              <a:t>“I always knew I was attracted to girls, but because there wasn’t any representation, I didn’t know it was possible.” </a:t>
            </a:r>
          </a:p>
          <a:p>
            <a:endParaRPr lang="en-US" i="1" strike="sngStrike" dirty="0">
              <a:solidFill>
                <a:schemeClr val="bg1"/>
              </a:solidFill>
            </a:endParaRPr>
          </a:p>
          <a:p>
            <a:r>
              <a:rPr lang="en-US" i="1" dirty="0">
                <a:solidFill>
                  <a:schemeClr val="bg1"/>
                </a:solidFill>
              </a:rPr>
              <a:t>“I guess, knowing that you’re not the only one that felt that or is feeling that is comforting.”</a:t>
            </a:r>
          </a:p>
          <a:p>
            <a:endParaRPr lang="en-US" i="1" dirty="0">
              <a:solidFill>
                <a:schemeClr val="bg1"/>
              </a:solidFill>
            </a:endParaRPr>
          </a:p>
          <a:p>
            <a:r>
              <a:rPr lang="en-US" i="1" dirty="0">
                <a:solidFill>
                  <a:schemeClr val="bg1"/>
                </a:solidFill>
              </a:rPr>
              <a:t>“Yeah. Well, that’s the thing as well because I find that those spaces and the LGBTQI+ spaces here a very white, like I went to Pride on the weekend and my friend and I – she’s a person of </a:t>
            </a:r>
            <a:r>
              <a:rPr lang="en-US" i="1" dirty="0" err="1">
                <a:solidFill>
                  <a:schemeClr val="bg1"/>
                </a:solidFill>
              </a:rPr>
              <a:t>colour</a:t>
            </a:r>
            <a:r>
              <a:rPr lang="en-US" i="1" dirty="0">
                <a:solidFill>
                  <a:schemeClr val="bg1"/>
                </a:solidFill>
              </a:rPr>
              <a:t> but she’s not Aboriginal – walked into the place, there was this dance circle going on – it was the whitest shit ever. We had to go in there and show them how it’s done.”</a:t>
            </a:r>
          </a:p>
        </p:txBody>
      </p:sp>
      <p:sp>
        <p:nvSpPr>
          <p:cNvPr id="5" name="Rectangle 4">
            <a:extLst>
              <a:ext uri="{FF2B5EF4-FFF2-40B4-BE49-F238E27FC236}">
                <a16:creationId xmlns:a16="http://schemas.microsoft.com/office/drawing/2014/main" id="{3112DB6F-3A88-4CCC-BDD9-018124D3DD52}"/>
              </a:ext>
            </a:extLst>
          </p:cNvPr>
          <p:cNvSpPr/>
          <p:nvPr/>
        </p:nvSpPr>
        <p:spPr>
          <a:xfrm>
            <a:off x="134982" y="135467"/>
            <a:ext cx="11922035" cy="65870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97392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0AFD275F66A842BB6DC76479DE73C0" ma:contentTypeVersion="12" ma:contentTypeDescription="Create a new document." ma:contentTypeScope="" ma:versionID="a1beb779592051149bc135a58b663852">
  <xsd:schema xmlns:xsd="http://www.w3.org/2001/XMLSchema" xmlns:xs="http://www.w3.org/2001/XMLSchema" xmlns:p="http://schemas.microsoft.com/office/2006/metadata/properties" xmlns:ns3="3157f16c-80c5-4c45-8ba2-00d18ac2e44b" xmlns:ns4="d7786c50-1135-42d9-a052-232faa5bef4d" targetNamespace="http://schemas.microsoft.com/office/2006/metadata/properties" ma:root="true" ma:fieldsID="0a29598bfa2c43f933fa1a5260c01061" ns3:_="" ns4:_="">
    <xsd:import namespace="3157f16c-80c5-4c45-8ba2-00d18ac2e44b"/>
    <xsd:import namespace="d7786c50-1135-42d9-a052-232faa5bef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7f16c-80c5-4c45-8ba2-00d18ac2e4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786c50-1135-42d9-a052-232faa5bef4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D4E8F3-E95A-4F10-9E18-65911A96E1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57f16c-80c5-4c45-8ba2-00d18ac2e44b"/>
    <ds:schemaRef ds:uri="d7786c50-1135-42d9-a052-232faa5bef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DD76E0-99D1-4E19-AF83-8178C44E58C1}">
  <ds:schemaRefs>
    <ds:schemaRef ds:uri="http://schemas.microsoft.com/sharepoint/v3/contenttype/forms"/>
  </ds:schemaRefs>
</ds:datastoreItem>
</file>

<file path=customXml/itemProps3.xml><?xml version="1.0" encoding="utf-8"?>
<ds:datastoreItem xmlns:ds="http://schemas.openxmlformats.org/officeDocument/2006/customXml" ds:itemID="{4B04AF34-BA42-464B-88C9-0CA02B4FEFEB}">
  <ds:schemaRefs>
    <ds:schemaRef ds:uri="3157f16c-80c5-4c45-8ba2-00d18ac2e44b"/>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d7786c50-1135-42d9-a052-232faa5bef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920</TotalTime>
  <Words>2598</Words>
  <Application>Microsoft Office PowerPoint</Application>
  <PresentationFormat>Widescreen</PresentationFormat>
  <Paragraphs>173</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Need for this research</vt:lpstr>
      <vt:lpstr>Project Aims</vt:lpstr>
      <vt:lpstr>Project Design</vt:lpstr>
      <vt:lpstr>Initial findings</vt:lpstr>
      <vt:lpstr>Family </vt:lpstr>
      <vt:lpstr>Identity </vt:lpstr>
      <vt:lpstr>Visibility </vt:lpstr>
      <vt:lpstr>Culture </vt:lpstr>
      <vt:lpstr>Navigating services</vt:lpstr>
      <vt:lpstr>Navigating The Environment </vt:lpstr>
      <vt:lpstr>Bonus: some quick ways to improve your ability to support Aboriginal and Torres Strait Islander LGBTQA+ young people</vt:lpstr>
      <vt:lpstr>Conclusion </vt:lpstr>
      <vt:lpstr>Interested?</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Shakara Liddelow-Hunt</dc:creator>
  <cp:lastModifiedBy>Bep Uink</cp:lastModifiedBy>
  <cp:revision>108</cp:revision>
  <dcterms:created xsi:type="dcterms:W3CDTF">2020-02-18T06:27:53Z</dcterms:created>
  <dcterms:modified xsi:type="dcterms:W3CDTF">2020-02-26T09:52:44Z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0x010100890AFD275F66A842BB6DC76479DE73C0</vt:lpwstr>
  </property>
</Properties>
</file>